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415" r:id="rId4"/>
    <p:sldId id="302" r:id="rId5"/>
    <p:sldId id="307" r:id="rId6"/>
    <p:sldId id="416" r:id="rId7"/>
    <p:sldId id="258" r:id="rId8"/>
    <p:sldId id="267" r:id="rId9"/>
    <p:sldId id="268" r:id="rId10"/>
    <p:sldId id="411" r:id="rId11"/>
    <p:sldId id="261" r:id="rId12"/>
    <p:sldId id="412" r:id="rId13"/>
    <p:sldId id="257" r:id="rId14"/>
    <p:sldId id="259" r:id="rId15"/>
    <p:sldId id="260" r:id="rId16"/>
    <p:sldId id="413" r:id="rId17"/>
    <p:sldId id="414" r:id="rId18"/>
    <p:sldId id="337" r:id="rId19"/>
    <p:sldId id="338" r:id="rId20"/>
    <p:sldId id="346" r:id="rId21"/>
    <p:sldId id="347" r:id="rId22"/>
    <p:sldId id="348" r:id="rId23"/>
    <p:sldId id="454" r:id="rId24"/>
    <p:sldId id="428" r:id="rId25"/>
    <p:sldId id="429" r:id="rId26"/>
    <p:sldId id="430" r:id="rId27"/>
    <p:sldId id="431" r:id="rId28"/>
    <p:sldId id="432" r:id="rId29"/>
    <p:sldId id="439" r:id="rId30"/>
    <p:sldId id="440" r:id="rId31"/>
    <p:sldId id="441" r:id="rId32"/>
    <p:sldId id="449" r:id="rId33"/>
    <p:sldId id="448" r:id="rId34"/>
    <p:sldId id="442" r:id="rId35"/>
    <p:sldId id="443" r:id="rId36"/>
    <p:sldId id="444" r:id="rId37"/>
    <p:sldId id="447" r:id="rId38"/>
    <p:sldId id="445" r:id="rId39"/>
    <p:sldId id="451" r:id="rId40"/>
    <p:sldId id="453" r:id="rId41"/>
    <p:sldId id="452" r:id="rId42"/>
    <p:sldId id="450" r:id="rId43"/>
    <p:sldId id="446" r:id="rId44"/>
    <p:sldId id="349" r:id="rId45"/>
    <p:sldId id="350" r:id="rId46"/>
    <p:sldId id="420" r:id="rId47"/>
    <p:sldId id="421" r:id="rId48"/>
    <p:sldId id="426" r:id="rId49"/>
    <p:sldId id="425" r:id="rId50"/>
    <p:sldId id="422" r:id="rId51"/>
    <p:sldId id="424" r:id="rId52"/>
    <p:sldId id="423" r:id="rId53"/>
    <p:sldId id="341" r:id="rId54"/>
    <p:sldId id="345" r:id="rId55"/>
    <p:sldId id="351" r:id="rId56"/>
    <p:sldId id="362" r:id="rId57"/>
    <p:sldId id="360" r:id="rId58"/>
    <p:sldId id="352" r:id="rId59"/>
    <p:sldId id="355" r:id="rId60"/>
    <p:sldId id="364" r:id="rId61"/>
    <p:sldId id="354" r:id="rId62"/>
    <p:sldId id="357" r:id="rId63"/>
    <p:sldId id="419" r:id="rId64"/>
    <p:sldId id="418" r:id="rId65"/>
    <p:sldId id="358" r:id="rId66"/>
    <p:sldId id="359" r:id="rId67"/>
    <p:sldId id="353" r:id="rId68"/>
    <p:sldId id="363" r:id="rId69"/>
    <p:sldId id="342" r:id="rId70"/>
    <p:sldId id="343" r:id="rId71"/>
    <p:sldId id="306" r:id="rId72"/>
    <p:sldId id="312" r:id="rId73"/>
    <p:sldId id="336" r:id="rId74"/>
    <p:sldId id="335" r:id="rId75"/>
    <p:sldId id="309" r:id="rId76"/>
    <p:sldId id="310" r:id="rId77"/>
    <p:sldId id="311" r:id="rId78"/>
    <p:sldId id="314" r:id="rId79"/>
    <p:sldId id="272" r:id="rId80"/>
    <p:sldId id="269" r:id="rId81"/>
    <p:sldId id="270" r:id="rId82"/>
    <p:sldId id="271" r:id="rId83"/>
    <p:sldId id="308" r:id="rId84"/>
    <p:sldId id="410"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417" r:id="rId110"/>
    <p:sldId id="403" r:id="rId111"/>
    <p:sldId id="404" r:id="rId112"/>
    <p:sldId id="405" r:id="rId113"/>
    <p:sldId id="406" r:id="rId114"/>
    <p:sldId id="407" r:id="rId115"/>
    <p:sldId id="408" r:id="rId116"/>
    <p:sldId id="409" r:id="rId117"/>
    <p:sldId id="389" r:id="rId118"/>
    <p:sldId id="390" r:id="rId119"/>
    <p:sldId id="391" r:id="rId120"/>
    <p:sldId id="392" r:id="rId121"/>
    <p:sldId id="393" r:id="rId122"/>
    <p:sldId id="394" r:id="rId123"/>
    <p:sldId id="395" r:id="rId124"/>
    <p:sldId id="396" r:id="rId125"/>
    <p:sldId id="397" r:id="rId126"/>
    <p:sldId id="398" r:id="rId127"/>
    <p:sldId id="399" r:id="rId128"/>
    <p:sldId id="400" r:id="rId129"/>
    <p:sldId id="401" r:id="rId130"/>
    <p:sldId id="402" r:id="rId13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10" d="100"/>
          <a:sy n="110" d="100"/>
        </p:scale>
        <p:origin x="1644" y="102"/>
      </p:cViewPr>
      <p:guideLst>
        <p:guide orient="horz" pos="2160"/>
        <p:guide pos="2880"/>
      </p:guideLst>
    </p:cSldViewPr>
  </p:slideViewPr>
  <p:notesTextViewPr>
    <p:cViewPr>
      <p:scale>
        <a:sx n="1" d="1"/>
        <a:sy n="1" d="1"/>
      </p:scale>
      <p:origin x="0" y="0"/>
    </p:cViewPr>
  </p:notesTextViewPr>
  <p:sorterViewPr>
    <p:cViewPr>
      <p:scale>
        <a:sx n="100" d="100"/>
        <a:sy n="100" d="100"/>
      </p:scale>
      <p:origin x="0" y="-829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3374570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189868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2293138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內文">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741600"/>
            <a:ext cx="8280000" cy="5760000"/>
          </a:xfrm>
        </p:spPr>
        <p:txBody>
          <a:bodyPr/>
          <a:lstStyle>
            <a:lvl2pPr>
              <a:defRPr kumimoji="0" lang="zh-TW" altLang="en-US" sz="2800" b="1" kern="1200" dirty="0" smtClean="0">
                <a:solidFill>
                  <a:schemeClr val="accent5">
                    <a:lumMod val="75000"/>
                  </a:schemeClr>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lnSpc>
                <a:spcPts val="2800"/>
              </a:lnSpc>
              <a:spcAft>
                <a:spcPts val="200"/>
              </a:spcAft>
              <a:defRPr/>
            </a:lvl4pPr>
            <a:lvl5pPr>
              <a:lnSpc>
                <a:spcPts val="2800"/>
              </a:lnSpc>
              <a:defRPr/>
            </a:lvl5pPr>
          </a:lstStyle>
          <a:p>
            <a:pPr lvl="0"/>
            <a:r>
              <a:rPr lang="zh-TW" altLang="en-US" dirty="0" smtClean="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smtClean="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45107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62586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4252384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3795438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316481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397916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1259989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230178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FF3758C-EA90-4272-9895-8CEAE69A5C2C}" type="datetimeFigureOut">
              <a:rPr lang="zh-TW" altLang="en-US" smtClean="0"/>
              <a:t>2019/4/24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51382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F3758C-EA90-4272-9895-8CEAE69A5C2C}" type="datetimeFigureOut">
              <a:rPr lang="zh-TW" altLang="en-US" smtClean="0"/>
              <a:t>2019/4/24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D7257-E872-44B6-8CB6-3B6DEE68B443}" type="slidenum">
              <a:rPr lang="zh-TW" altLang="en-US" smtClean="0"/>
              <a:t>‹#›</a:t>
            </a:fld>
            <a:endParaRPr lang="zh-TW" altLang="en-US"/>
          </a:p>
        </p:txBody>
      </p:sp>
    </p:spTree>
    <p:extLst>
      <p:ext uri="{BB962C8B-B14F-4D97-AF65-F5344CB8AC3E}">
        <p14:creationId xmlns:p14="http://schemas.microsoft.com/office/powerpoint/2010/main" val="294903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runoob.com/python/att-string-center.html" TargetMode="External"/><Relationship Id="rId7" Type="http://schemas.openxmlformats.org/officeDocument/2006/relationships/hyperlink" Target="http://www.runoob.com/python/att-string-find.html" TargetMode="External"/><Relationship Id="rId2" Type="http://schemas.openxmlformats.org/officeDocument/2006/relationships/hyperlink" Target="http://www.runoob.com/python/att-string-capitalize.html" TargetMode="External"/><Relationship Id="rId1" Type="http://schemas.openxmlformats.org/officeDocument/2006/relationships/slideLayout" Target="../slideLayouts/slideLayout7.xml"/><Relationship Id="rId6" Type="http://schemas.openxmlformats.org/officeDocument/2006/relationships/hyperlink" Target="http://www.runoob.com/python/att-string-encode.html" TargetMode="External"/><Relationship Id="rId5" Type="http://schemas.openxmlformats.org/officeDocument/2006/relationships/hyperlink" Target="http://www.runoob.com/python/att-string-decode.html" TargetMode="External"/><Relationship Id="rId4" Type="http://schemas.openxmlformats.org/officeDocument/2006/relationships/hyperlink" Target="http://www.runoob.com/python/att-string-count.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Python</a:t>
            </a:r>
            <a:r>
              <a:rPr lang="zh-TW" altLang="en-US" dirty="0" smtClean="0"/>
              <a:t>程式設計</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4714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21444"/>
            <a:ext cx="1005403" cy="584775"/>
          </a:xfrm>
          <a:prstGeom prst="rect">
            <a:avLst/>
          </a:prstGeom>
          <a:solidFill>
            <a:schemeClr val="tx1"/>
          </a:solidFill>
        </p:spPr>
        <p:txBody>
          <a:bodyPr wrap="none">
            <a:spAutoFit/>
          </a:bodyPr>
          <a:lstStyle/>
          <a:p>
            <a:r>
              <a:rPr lang="zh-TW" altLang="en-US" sz="3200" b="1" dirty="0">
                <a:solidFill>
                  <a:srgbClr val="FFFF00"/>
                </a:solidFill>
                <a:effectLst>
                  <a:outerShdw blurRad="38100" dist="38100" dir="2700000" algn="tl">
                    <a:srgbClr val="000000">
                      <a:alpha val="43137"/>
                    </a:srgbClr>
                  </a:outerShdw>
                </a:effectLst>
              </a:rPr>
              <a:t>作業</a:t>
            </a:r>
          </a:p>
        </p:txBody>
      </p:sp>
      <p:sp>
        <p:nvSpPr>
          <p:cNvPr id="3" name="矩形 2"/>
          <p:cNvSpPr/>
          <p:nvPr/>
        </p:nvSpPr>
        <p:spPr>
          <a:xfrm>
            <a:off x="539552" y="1628800"/>
            <a:ext cx="7671074" cy="1569660"/>
          </a:xfrm>
          <a:prstGeom prst="rect">
            <a:avLst/>
          </a:prstGeom>
        </p:spPr>
        <p:txBody>
          <a:bodyPr wrap="none">
            <a:spAutoFit/>
          </a:bodyPr>
          <a:lstStyle/>
          <a:p>
            <a:r>
              <a:rPr lang="zh-TW" altLang="en-US" sz="3200" dirty="0" smtClean="0"/>
              <a:t>Ｇ</a:t>
            </a:r>
            <a:r>
              <a:rPr lang="en-US" altLang="zh-TW" sz="3200" dirty="0" err="1" smtClean="0"/>
              <a:t>oogle</a:t>
            </a:r>
            <a:r>
              <a:rPr lang="en-US" altLang="zh-TW" sz="3200" dirty="0" smtClean="0"/>
              <a:t> </a:t>
            </a:r>
            <a:r>
              <a:rPr lang="en-US" altLang="zh-TW" sz="3200" dirty="0" err="1" smtClean="0"/>
              <a:t>Colab</a:t>
            </a:r>
            <a:r>
              <a:rPr lang="zh-TW" altLang="en-US" sz="3200" dirty="0" smtClean="0"/>
              <a:t>的</a:t>
            </a:r>
            <a:r>
              <a:rPr lang="en-US" altLang="zh-TW" sz="3200" dirty="0" smtClean="0"/>
              <a:t>python 2</a:t>
            </a:r>
            <a:r>
              <a:rPr lang="zh-TW" altLang="en-US" sz="3200" dirty="0" smtClean="0"/>
              <a:t>是哪一個版本？</a:t>
            </a:r>
            <a:endParaRPr lang="en-US" altLang="zh-TW" sz="3200" dirty="0" smtClean="0"/>
          </a:p>
          <a:p>
            <a:r>
              <a:rPr lang="zh-TW" altLang="en-US" sz="3200" dirty="0"/>
              <a:t>Ｇ</a:t>
            </a:r>
            <a:r>
              <a:rPr lang="en-US" altLang="zh-TW" sz="3200" dirty="0" err="1"/>
              <a:t>oogle</a:t>
            </a:r>
            <a:r>
              <a:rPr lang="en-US" altLang="zh-TW" sz="3200" dirty="0"/>
              <a:t> </a:t>
            </a:r>
            <a:r>
              <a:rPr lang="en-US" altLang="zh-TW" sz="3200" dirty="0" err="1"/>
              <a:t>Colab</a:t>
            </a:r>
            <a:r>
              <a:rPr lang="zh-TW" altLang="en-US" sz="3200" dirty="0"/>
              <a:t>的</a:t>
            </a:r>
            <a:r>
              <a:rPr lang="en-US" altLang="zh-TW" sz="3200" dirty="0"/>
              <a:t>python 3</a:t>
            </a:r>
            <a:r>
              <a:rPr lang="zh-TW" altLang="en-US" sz="3200" dirty="0"/>
              <a:t>是哪一個版本？</a:t>
            </a:r>
          </a:p>
          <a:p>
            <a:r>
              <a:rPr lang="zh-TW" altLang="en-US" sz="3200" dirty="0"/>
              <a:t>Ｇ</a:t>
            </a:r>
            <a:r>
              <a:rPr lang="en-US" altLang="zh-TW" sz="3200" dirty="0" err="1"/>
              <a:t>oogle</a:t>
            </a:r>
            <a:r>
              <a:rPr lang="en-US" altLang="zh-TW" sz="3200" dirty="0"/>
              <a:t> </a:t>
            </a:r>
            <a:r>
              <a:rPr lang="en-US" altLang="zh-TW" sz="3200" dirty="0" err="1"/>
              <a:t>Colab</a:t>
            </a:r>
            <a:r>
              <a:rPr lang="zh-TW" altLang="en-US" sz="3200" dirty="0" smtClean="0"/>
              <a:t>的</a:t>
            </a:r>
            <a:r>
              <a:rPr lang="en-US" altLang="zh-TW" sz="3200" dirty="0" err="1" smtClean="0"/>
              <a:t>Tensorflow</a:t>
            </a:r>
            <a:r>
              <a:rPr lang="zh-TW" altLang="en-US" sz="3200" dirty="0" smtClean="0"/>
              <a:t>是</a:t>
            </a:r>
            <a:r>
              <a:rPr lang="zh-TW" altLang="en-US" sz="3200" dirty="0"/>
              <a:t>哪一個版本</a:t>
            </a:r>
            <a:r>
              <a:rPr lang="zh-TW" altLang="en-US" sz="3200" dirty="0" smtClean="0"/>
              <a:t>？</a:t>
            </a:r>
            <a:endParaRPr lang="zh-TW" altLang="en-US" sz="3200" dirty="0"/>
          </a:p>
        </p:txBody>
      </p:sp>
    </p:spTree>
    <p:extLst>
      <p:ext uri="{BB962C8B-B14F-4D97-AF65-F5344CB8AC3E}">
        <p14:creationId xmlns:p14="http://schemas.microsoft.com/office/powerpoint/2010/main" val="2393595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5968" y="510904"/>
            <a:ext cx="4304270"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AND</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([0.5, 0.5])</a:t>
            </a:r>
          </a:p>
          <a:p>
            <a:r>
              <a:rPr lang="en-US" altLang="zh-TW" sz="2000" b="1" dirty="0" smtClean="0">
                <a:solidFill>
                  <a:srgbClr val="FF0000"/>
                </a:solidFill>
              </a:rPr>
              <a:t>    b = -0.7</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AND(</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sp>
        <p:nvSpPr>
          <p:cNvPr id="2" name="矩形 1"/>
          <p:cNvSpPr/>
          <p:nvPr/>
        </p:nvSpPr>
        <p:spPr>
          <a:xfrm>
            <a:off x="4790304" y="510904"/>
            <a:ext cx="4180702"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OR</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([0.5, 0.5])</a:t>
            </a:r>
          </a:p>
          <a:p>
            <a:r>
              <a:rPr lang="en-US" altLang="zh-TW" sz="2000" b="1" dirty="0" smtClean="0">
                <a:solidFill>
                  <a:srgbClr val="FF0000"/>
                </a:solidFill>
              </a:rPr>
              <a:t>    b = -0.2</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OR(</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sp>
        <p:nvSpPr>
          <p:cNvPr id="3" name="矩形 2"/>
          <p:cNvSpPr/>
          <p:nvPr/>
        </p:nvSpPr>
        <p:spPr>
          <a:xfrm>
            <a:off x="200238" y="141572"/>
            <a:ext cx="1675459" cy="369332"/>
          </a:xfrm>
          <a:prstGeom prst="rect">
            <a:avLst/>
          </a:prstGeom>
        </p:spPr>
        <p:txBody>
          <a:bodyPr wrap="none">
            <a:spAutoFit/>
          </a:bodyPr>
          <a:lstStyle/>
          <a:p>
            <a:r>
              <a:rPr lang="zh-TW" altLang="en-US" dirty="0" smtClean="0"/>
              <a:t>第二章 感知器 </a:t>
            </a:r>
            <a:endParaRPr lang="zh-TW" altLang="en-US" dirty="0"/>
          </a:p>
        </p:txBody>
      </p:sp>
    </p:spTree>
    <p:extLst>
      <p:ext uri="{BB962C8B-B14F-4D97-AF65-F5344CB8AC3E}">
        <p14:creationId xmlns:p14="http://schemas.microsoft.com/office/powerpoint/2010/main" val="20544825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6735" y="609758"/>
            <a:ext cx="4205415"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NAND</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([-0.5, -0.5])</a:t>
            </a:r>
          </a:p>
          <a:p>
            <a:r>
              <a:rPr lang="en-US" altLang="zh-TW" sz="2000" b="1" dirty="0" smtClean="0">
                <a:solidFill>
                  <a:srgbClr val="FF0000"/>
                </a:solidFill>
                <a:effectLst>
                  <a:outerShdw blurRad="38100" dist="38100" dir="2700000" algn="tl">
                    <a:srgbClr val="000000">
                      <a:alpha val="43137"/>
                    </a:srgbClr>
                  </a:outerShdw>
                </a:effectLst>
              </a:rPr>
              <a:t>    b = 0.7</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NAND(</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sp>
        <p:nvSpPr>
          <p:cNvPr id="5" name="矩形 4"/>
          <p:cNvSpPr/>
          <p:nvPr/>
        </p:nvSpPr>
        <p:spPr>
          <a:xfrm>
            <a:off x="152401" y="609758"/>
            <a:ext cx="4304270"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AND</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([0.5, 0.5])</a:t>
            </a:r>
          </a:p>
          <a:p>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b = -0.7</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AND(</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sp>
        <p:nvSpPr>
          <p:cNvPr id="6" name="矩形 5"/>
          <p:cNvSpPr/>
          <p:nvPr/>
        </p:nvSpPr>
        <p:spPr>
          <a:xfrm>
            <a:off x="144164" y="146907"/>
            <a:ext cx="1675459" cy="369332"/>
          </a:xfrm>
          <a:prstGeom prst="rect">
            <a:avLst/>
          </a:prstGeom>
        </p:spPr>
        <p:txBody>
          <a:bodyPr wrap="none">
            <a:spAutoFit/>
          </a:bodyPr>
          <a:lstStyle/>
          <a:p>
            <a:r>
              <a:rPr lang="zh-TW" altLang="en-US" dirty="0" smtClean="0"/>
              <a:t>第二章 感知器 </a:t>
            </a:r>
            <a:endParaRPr lang="zh-TW" altLang="en-US" dirty="0"/>
          </a:p>
        </p:txBody>
      </p:sp>
    </p:spTree>
    <p:extLst>
      <p:ext uri="{BB962C8B-B14F-4D97-AF65-F5344CB8AC3E}">
        <p14:creationId xmlns:p14="http://schemas.microsoft.com/office/powerpoint/2010/main" val="3718068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8921" y="741563"/>
            <a:ext cx="4180702"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OR</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([0.5, 0.5])</a:t>
            </a:r>
          </a:p>
          <a:p>
            <a:r>
              <a:rPr lang="en-US" altLang="zh-TW" sz="2000" b="1" dirty="0" smtClean="0">
                <a:solidFill>
                  <a:srgbClr val="FF0000"/>
                </a:solidFill>
              </a:rPr>
              <a:t>    b = -0.2</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OR(</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sp>
        <p:nvSpPr>
          <p:cNvPr id="3" name="矩形 2"/>
          <p:cNvSpPr/>
          <p:nvPr/>
        </p:nvSpPr>
        <p:spPr>
          <a:xfrm>
            <a:off x="200238" y="141572"/>
            <a:ext cx="1675459" cy="369332"/>
          </a:xfrm>
          <a:prstGeom prst="rect">
            <a:avLst/>
          </a:prstGeom>
        </p:spPr>
        <p:txBody>
          <a:bodyPr wrap="none">
            <a:spAutoFit/>
          </a:bodyPr>
          <a:lstStyle/>
          <a:p>
            <a:r>
              <a:rPr lang="zh-TW" altLang="en-US" dirty="0" smtClean="0"/>
              <a:t>第二章 感知器 </a:t>
            </a:r>
            <a:endParaRPr lang="zh-TW" altLang="en-US" dirty="0"/>
          </a:p>
        </p:txBody>
      </p:sp>
      <p:sp>
        <p:nvSpPr>
          <p:cNvPr id="5" name="矩形 4"/>
          <p:cNvSpPr/>
          <p:nvPr/>
        </p:nvSpPr>
        <p:spPr>
          <a:xfrm>
            <a:off x="4662618" y="741563"/>
            <a:ext cx="4180702"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dirty="0" smtClean="0">
                <a:solidFill>
                  <a:srgbClr val="FF0000"/>
                </a:solidFill>
              </a:rPr>
              <a:t>N</a:t>
            </a:r>
            <a:r>
              <a:rPr lang="en-US" altLang="zh-TW" sz="2000" b="1" dirty="0" smtClean="0">
                <a:solidFill>
                  <a:srgbClr val="FF0000"/>
                </a:solidFill>
                <a:effectLst>
                  <a:outerShdw blurRad="38100" dist="38100" dir="2700000" algn="tl">
                    <a:srgbClr val="000000">
                      <a:alpha val="43137"/>
                    </a:srgbClr>
                  </a:outerShdw>
                </a:effectLst>
              </a:rPr>
              <a:t>OR</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([0.5, 0.5])</a:t>
            </a:r>
          </a:p>
          <a:p>
            <a:r>
              <a:rPr lang="en-US" altLang="zh-TW" sz="2000" b="1" dirty="0" smtClean="0">
                <a:solidFill>
                  <a:srgbClr val="FF0000"/>
                </a:solidFill>
              </a:rPr>
              <a:t>    b = 0.2</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NOR(</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spTree>
    <p:extLst>
      <p:ext uri="{BB962C8B-B14F-4D97-AF65-F5344CB8AC3E}">
        <p14:creationId xmlns:p14="http://schemas.microsoft.com/office/powerpoint/2010/main" val="18913307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200329"/>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en-US" altLang="zh-TW" sz="2400" b="1" dirty="0" smtClean="0">
                <a:solidFill>
                  <a:schemeClr val="bg1"/>
                </a:solidFill>
                <a:effectLst>
                  <a:outerShdw blurRad="38100" dist="38100" dir="2700000" algn="tl">
                    <a:srgbClr val="000000">
                      <a:alpha val="43137"/>
                    </a:srgbClr>
                  </a:outerShdw>
                </a:effectLst>
              </a:rPr>
              <a:t>Solving </a:t>
            </a:r>
            <a:r>
              <a:rPr lang="en-US" altLang="zh-TW" sz="2400" b="1" dirty="0">
                <a:solidFill>
                  <a:schemeClr val="bg1"/>
                </a:solidFill>
                <a:effectLst>
                  <a:outerShdw blurRad="38100" dist="38100" dir="2700000" algn="tl">
                    <a:srgbClr val="000000">
                      <a:alpha val="43137"/>
                    </a:srgbClr>
                  </a:outerShdw>
                </a:effectLst>
              </a:rPr>
              <a:t>XOR with a single Perceptron</a:t>
            </a:r>
          </a:p>
        </p:txBody>
      </p:sp>
    </p:spTree>
    <p:extLst>
      <p:ext uri="{BB962C8B-B14F-4D97-AF65-F5344CB8AC3E}">
        <p14:creationId xmlns:p14="http://schemas.microsoft.com/office/powerpoint/2010/main" val="34380243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9710" y="768781"/>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39694" y="1758779"/>
            <a:ext cx="8188649" cy="4303219"/>
          </a:xfrm>
          <a:prstGeom prst="rect">
            <a:avLst/>
          </a:prstGeom>
        </p:spPr>
      </p:pic>
      <p:sp>
        <p:nvSpPr>
          <p:cNvPr id="3" name="矩形 2"/>
          <p:cNvSpPr/>
          <p:nvPr/>
        </p:nvSpPr>
        <p:spPr>
          <a:xfrm>
            <a:off x="1474574" y="1869990"/>
            <a:ext cx="4514335" cy="41106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050694" y="1869989"/>
            <a:ext cx="2483708" cy="411068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下箭號 5"/>
          <p:cNvSpPr/>
          <p:nvPr/>
        </p:nvSpPr>
        <p:spPr>
          <a:xfrm>
            <a:off x="6376087" y="1124465"/>
            <a:ext cx="2026510" cy="63431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effectLst>
                  <a:outerShdw blurRad="38100" dist="38100" dir="2700000" algn="tl">
                    <a:srgbClr val="000000">
                      <a:alpha val="43137"/>
                    </a:srgbClr>
                  </a:outerShdw>
                </a:effectLst>
              </a:rPr>
              <a:t>解的出來嗎</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61412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5437" y="524291"/>
            <a:ext cx="5045677" cy="6001643"/>
          </a:xfrm>
          <a:prstGeom prst="rect">
            <a:avLst/>
          </a:prstGeom>
        </p:spPr>
        <p:txBody>
          <a:bodyPr wrap="square">
            <a:spAutoFit/>
          </a:bodyPr>
          <a:lstStyle/>
          <a:p>
            <a:r>
              <a:rPr lang="en-US" altLang="zh-TW" sz="2400" dirty="0" smtClean="0"/>
              <a:t># coding: utf-8</a:t>
            </a:r>
          </a:p>
          <a:p>
            <a:r>
              <a:rPr lang="en-US" altLang="zh-TW" sz="2400" dirty="0" smtClean="0"/>
              <a:t>from </a:t>
            </a:r>
            <a:r>
              <a:rPr lang="en-US" altLang="zh-TW" sz="2400" dirty="0" err="1" smtClean="0"/>
              <a:t>and_gate</a:t>
            </a:r>
            <a:r>
              <a:rPr lang="en-US" altLang="zh-TW" sz="2400" dirty="0" smtClean="0"/>
              <a:t> import AND</a:t>
            </a:r>
          </a:p>
          <a:p>
            <a:r>
              <a:rPr lang="en-US" altLang="zh-TW" sz="2400" dirty="0" smtClean="0"/>
              <a:t>from </a:t>
            </a:r>
            <a:r>
              <a:rPr lang="en-US" altLang="zh-TW" sz="2400" dirty="0" err="1" smtClean="0"/>
              <a:t>or_gate</a:t>
            </a:r>
            <a:r>
              <a:rPr lang="en-US" altLang="zh-TW" sz="2400" dirty="0" smtClean="0"/>
              <a:t> import OR</a:t>
            </a:r>
          </a:p>
          <a:p>
            <a:r>
              <a:rPr lang="en-US" altLang="zh-TW" sz="2400" dirty="0" smtClean="0"/>
              <a:t>from </a:t>
            </a:r>
            <a:r>
              <a:rPr lang="en-US" altLang="zh-TW" sz="2400" dirty="0" err="1" smtClean="0"/>
              <a:t>nand_gate</a:t>
            </a:r>
            <a:r>
              <a:rPr lang="en-US" altLang="zh-TW" sz="2400" dirty="0" smtClean="0"/>
              <a:t> import NAND</a:t>
            </a:r>
          </a:p>
          <a:p>
            <a:endParaRPr lang="en-US" altLang="zh-TW" sz="2400" dirty="0" smtClean="0"/>
          </a:p>
          <a:p>
            <a:endParaRPr lang="en-US" altLang="zh-TW" sz="2400" dirty="0" smtClean="0"/>
          </a:p>
          <a:p>
            <a:r>
              <a:rPr lang="en-US" altLang="zh-TW" sz="2400" dirty="0" err="1" smtClean="0"/>
              <a:t>def</a:t>
            </a:r>
            <a:r>
              <a:rPr lang="en-US" altLang="zh-TW" sz="2400" dirty="0" smtClean="0"/>
              <a:t> XOR(x1, x2):</a:t>
            </a:r>
          </a:p>
          <a:p>
            <a:r>
              <a:rPr lang="en-US" altLang="zh-TW" sz="2400" dirty="0" smtClean="0"/>
              <a:t>    s1 = </a:t>
            </a:r>
            <a:r>
              <a:rPr lang="en-US" altLang="zh-TW" sz="2400" b="1" dirty="0" smtClean="0">
                <a:solidFill>
                  <a:srgbClr val="FF0000"/>
                </a:solidFill>
                <a:effectLst>
                  <a:outerShdw blurRad="38100" dist="38100" dir="2700000" algn="tl">
                    <a:srgbClr val="000000">
                      <a:alpha val="43137"/>
                    </a:srgbClr>
                  </a:outerShdw>
                </a:effectLst>
              </a:rPr>
              <a:t>NAND</a:t>
            </a:r>
            <a:r>
              <a:rPr lang="en-US" altLang="zh-TW" sz="2400" dirty="0" smtClean="0"/>
              <a:t>(x1, x2)</a:t>
            </a:r>
          </a:p>
          <a:p>
            <a:r>
              <a:rPr lang="en-US" altLang="zh-TW" sz="2400" dirty="0" smtClean="0"/>
              <a:t>    s2 = </a:t>
            </a:r>
            <a:r>
              <a:rPr lang="en-US" altLang="zh-TW" sz="2400" b="1" dirty="0" smtClean="0">
                <a:solidFill>
                  <a:srgbClr val="FF0000"/>
                </a:solidFill>
                <a:effectLst>
                  <a:outerShdw blurRad="38100" dist="38100" dir="2700000" algn="tl">
                    <a:srgbClr val="000000">
                      <a:alpha val="43137"/>
                    </a:srgbClr>
                  </a:outerShdw>
                </a:effectLst>
              </a:rPr>
              <a:t>OR</a:t>
            </a:r>
            <a:r>
              <a:rPr lang="en-US" altLang="zh-TW" sz="2400" dirty="0" smtClean="0"/>
              <a:t>(x1, x2)</a:t>
            </a:r>
          </a:p>
          <a:p>
            <a:r>
              <a:rPr lang="en-US" altLang="zh-TW" sz="2400" dirty="0" smtClean="0"/>
              <a:t>    y = </a:t>
            </a:r>
            <a:r>
              <a:rPr lang="en-US" altLang="zh-TW" sz="2400" b="1" dirty="0" smtClean="0">
                <a:solidFill>
                  <a:srgbClr val="FF0000"/>
                </a:solidFill>
                <a:effectLst>
                  <a:outerShdw blurRad="38100" dist="38100" dir="2700000" algn="tl">
                    <a:srgbClr val="000000">
                      <a:alpha val="43137"/>
                    </a:srgbClr>
                  </a:outerShdw>
                </a:effectLst>
              </a:rPr>
              <a:t>AND</a:t>
            </a:r>
            <a:r>
              <a:rPr lang="en-US" altLang="zh-TW" sz="2400" dirty="0" smtClean="0"/>
              <a:t>(s1, s2)</a:t>
            </a:r>
          </a:p>
          <a:p>
            <a:r>
              <a:rPr lang="en-US" altLang="zh-TW" sz="2400" dirty="0" smtClean="0"/>
              <a:t>    return y</a:t>
            </a:r>
          </a:p>
          <a:p>
            <a:endParaRPr lang="en-US" altLang="zh-TW" sz="2400" dirty="0" smtClean="0"/>
          </a:p>
          <a:p>
            <a:r>
              <a:rPr lang="en-US" altLang="zh-TW" sz="2400" dirty="0" smtClean="0"/>
              <a:t>if __name__ == '__main__':</a:t>
            </a:r>
          </a:p>
          <a:p>
            <a:r>
              <a:rPr lang="en-US" altLang="zh-TW" sz="2400" dirty="0" smtClean="0"/>
              <a:t>    for </a:t>
            </a:r>
            <a:r>
              <a:rPr lang="en-US" altLang="zh-TW" sz="2400" dirty="0" err="1" smtClean="0"/>
              <a:t>xs</a:t>
            </a:r>
            <a:r>
              <a:rPr lang="en-US" altLang="zh-TW" sz="2400" dirty="0" smtClean="0"/>
              <a:t> in [(0, 0), (1, 0), (0, 1), (1, 1)]:</a:t>
            </a:r>
          </a:p>
          <a:p>
            <a:r>
              <a:rPr lang="en-US" altLang="zh-TW" sz="2400" dirty="0" smtClean="0"/>
              <a:t>        y = XOR(</a:t>
            </a:r>
            <a:r>
              <a:rPr lang="en-US" altLang="zh-TW" sz="2400" dirty="0" err="1" smtClean="0"/>
              <a:t>xs</a:t>
            </a:r>
            <a:r>
              <a:rPr lang="en-US" altLang="zh-TW" sz="2400" dirty="0" smtClean="0"/>
              <a:t>[0], </a:t>
            </a:r>
            <a:r>
              <a:rPr lang="en-US" altLang="zh-TW" sz="2400" dirty="0" err="1" smtClean="0"/>
              <a:t>xs</a:t>
            </a:r>
            <a:r>
              <a:rPr lang="en-US" altLang="zh-TW" sz="2400" dirty="0" smtClean="0"/>
              <a:t>[1])</a:t>
            </a:r>
          </a:p>
          <a:p>
            <a:r>
              <a:rPr lang="en-US" altLang="zh-TW" sz="2400" dirty="0" smtClean="0"/>
              <a:t>        print(</a:t>
            </a:r>
            <a:r>
              <a:rPr lang="en-US" altLang="zh-TW" sz="2400" dirty="0" err="1" smtClean="0"/>
              <a:t>str</a:t>
            </a:r>
            <a:r>
              <a:rPr lang="en-US" altLang="zh-TW" sz="2400" dirty="0" smtClean="0"/>
              <a:t>(</a:t>
            </a:r>
            <a:r>
              <a:rPr lang="en-US" altLang="zh-TW" sz="2400" dirty="0" err="1" smtClean="0"/>
              <a:t>xs</a:t>
            </a:r>
            <a:r>
              <a:rPr lang="en-US" altLang="zh-TW" sz="2400" dirty="0" smtClean="0"/>
              <a:t>) + " -&gt; " + </a:t>
            </a:r>
            <a:r>
              <a:rPr lang="en-US" altLang="zh-TW" sz="2400" dirty="0" err="1" smtClean="0"/>
              <a:t>str</a:t>
            </a:r>
            <a:r>
              <a:rPr lang="en-US" altLang="zh-TW" sz="2400" dirty="0" smtClean="0"/>
              <a:t>(y))</a:t>
            </a:r>
            <a:endParaRPr lang="zh-TW" altLang="en-US" sz="2400" dirty="0"/>
          </a:p>
        </p:txBody>
      </p:sp>
      <p:sp>
        <p:nvSpPr>
          <p:cNvPr id="5" name="矩形 4"/>
          <p:cNvSpPr/>
          <p:nvPr/>
        </p:nvSpPr>
        <p:spPr>
          <a:xfrm>
            <a:off x="299092" y="154959"/>
            <a:ext cx="1675459" cy="369332"/>
          </a:xfrm>
          <a:prstGeom prst="rect">
            <a:avLst/>
          </a:prstGeom>
        </p:spPr>
        <p:txBody>
          <a:bodyPr wrap="none">
            <a:spAutoFit/>
          </a:bodyPr>
          <a:lstStyle/>
          <a:p>
            <a:r>
              <a:rPr lang="zh-TW" altLang="en-US" dirty="0" smtClean="0"/>
              <a:t>第二章 感知器 </a:t>
            </a:r>
            <a:endParaRPr lang="zh-TW" altLang="en-US" dirty="0"/>
          </a:p>
        </p:txBody>
      </p:sp>
      <p:pic>
        <p:nvPicPr>
          <p:cNvPr id="2" name="圖片 1"/>
          <p:cNvPicPr>
            <a:picLocks noChangeAspect="1"/>
          </p:cNvPicPr>
          <p:nvPr/>
        </p:nvPicPr>
        <p:blipFill>
          <a:blip r:embed="rId2"/>
          <a:stretch>
            <a:fillRect/>
          </a:stretch>
        </p:blipFill>
        <p:spPr>
          <a:xfrm>
            <a:off x="3875774" y="2897105"/>
            <a:ext cx="4721407" cy="1691370"/>
          </a:xfrm>
          <a:prstGeom prst="rect">
            <a:avLst/>
          </a:prstGeom>
        </p:spPr>
      </p:pic>
      <p:pic>
        <p:nvPicPr>
          <p:cNvPr id="3" name="圖片 2"/>
          <p:cNvPicPr>
            <a:picLocks noChangeAspect="1"/>
          </p:cNvPicPr>
          <p:nvPr/>
        </p:nvPicPr>
        <p:blipFill rotWithShape="1">
          <a:blip r:embed="rId3"/>
          <a:srcRect r="29155" b="76792"/>
          <a:stretch/>
        </p:blipFill>
        <p:spPr>
          <a:xfrm>
            <a:off x="4630099" y="611031"/>
            <a:ext cx="3898690" cy="1226007"/>
          </a:xfrm>
          <a:prstGeom prst="rect">
            <a:avLst/>
          </a:prstGeom>
        </p:spPr>
      </p:pic>
    </p:spTree>
    <p:extLst>
      <p:ext uri="{BB962C8B-B14F-4D97-AF65-F5344CB8AC3E}">
        <p14:creationId xmlns:p14="http://schemas.microsoft.com/office/powerpoint/2010/main" val="25669959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95427" y="1252302"/>
            <a:ext cx="8075360" cy="5024931"/>
          </a:xfrm>
          <a:prstGeom prst="rect">
            <a:avLst/>
          </a:prstGeom>
        </p:spPr>
      </p:pic>
      <p:sp>
        <p:nvSpPr>
          <p:cNvPr id="5" name="矩形 4"/>
          <p:cNvSpPr/>
          <p:nvPr/>
        </p:nvSpPr>
        <p:spPr>
          <a:xfrm>
            <a:off x="650244" y="443469"/>
            <a:ext cx="7877221"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多層感知機 </a:t>
            </a:r>
            <a:r>
              <a:rPr lang="en-US" altLang="zh-TW" sz="3600" b="1" dirty="0">
                <a:effectLst>
                  <a:outerShdw blurRad="38100" dist="38100" dir="2700000" algn="tl">
                    <a:srgbClr val="000000">
                      <a:alpha val="43137"/>
                    </a:srgbClr>
                  </a:outerShdw>
                </a:effectLst>
              </a:rPr>
              <a:t>Multilayer perceptron, MLP</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87406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30980" y="1370307"/>
            <a:ext cx="7753994" cy="4334782"/>
          </a:xfrm>
          <a:prstGeom prst="rect">
            <a:avLst/>
          </a:prstGeom>
        </p:spPr>
      </p:pic>
      <p:sp>
        <p:nvSpPr>
          <p:cNvPr id="3" name="矩形 2"/>
          <p:cNvSpPr/>
          <p:nvPr/>
        </p:nvSpPr>
        <p:spPr>
          <a:xfrm>
            <a:off x="543482" y="517610"/>
            <a:ext cx="2836674" cy="523220"/>
          </a:xfrm>
          <a:prstGeom prst="rect">
            <a:avLst/>
          </a:prstGeom>
        </p:spPr>
        <p:txBody>
          <a:bodyPr wrap="none">
            <a:spAutoFit/>
          </a:bodyPr>
          <a:lstStyle/>
          <a:p>
            <a:r>
              <a:rPr lang="en-US" altLang="zh-TW" sz="2800" dirty="0"/>
              <a:t>linearly separable </a:t>
            </a:r>
            <a:endParaRPr lang="zh-TW" altLang="en-US" sz="2800" dirty="0"/>
          </a:p>
        </p:txBody>
      </p:sp>
    </p:spTree>
    <p:extLst>
      <p:ext uri="{BB962C8B-B14F-4D97-AF65-F5344CB8AC3E}">
        <p14:creationId xmlns:p14="http://schemas.microsoft.com/office/powerpoint/2010/main" val="29225164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131539"/>
            <a:ext cx="9144000" cy="1863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1463618" y="2210760"/>
            <a:ext cx="4114781" cy="338554"/>
          </a:xfrm>
          <a:prstGeom prst="rect">
            <a:avLst/>
          </a:prstGeom>
        </p:spPr>
        <p:txBody>
          <a:bodyPr wrap="none">
            <a:spAutoFit/>
          </a:bodyPr>
          <a:lstStyle/>
          <a:p>
            <a:r>
              <a:rPr lang="en-US" altLang="zh-TW" sz="1600" dirty="0"/>
              <a:t>Frank Rosenblatt (July 11, 1928 – July 11, 1971)</a:t>
            </a:r>
            <a:endParaRPr lang="zh-TW" altLang="en-US" sz="1600" dirty="0"/>
          </a:p>
        </p:txBody>
      </p:sp>
      <p:pic>
        <p:nvPicPr>
          <p:cNvPr id="3" name="圖片 2"/>
          <p:cNvPicPr>
            <a:picLocks noChangeAspect="1"/>
          </p:cNvPicPr>
          <p:nvPr/>
        </p:nvPicPr>
        <p:blipFill>
          <a:blip r:embed="rId2"/>
          <a:stretch>
            <a:fillRect/>
          </a:stretch>
        </p:blipFill>
        <p:spPr>
          <a:xfrm>
            <a:off x="191008" y="2227467"/>
            <a:ext cx="1309570" cy="1702442"/>
          </a:xfrm>
          <a:prstGeom prst="rect">
            <a:avLst/>
          </a:prstGeom>
        </p:spPr>
      </p:pic>
      <p:sp>
        <p:nvSpPr>
          <p:cNvPr id="4" name="矩形 3"/>
          <p:cNvSpPr/>
          <p:nvPr/>
        </p:nvSpPr>
        <p:spPr>
          <a:xfrm>
            <a:off x="1623558" y="2573807"/>
            <a:ext cx="6503772" cy="1200329"/>
          </a:xfrm>
          <a:prstGeom prst="rect">
            <a:avLst/>
          </a:prstGeom>
        </p:spPr>
        <p:txBody>
          <a:bodyPr wrap="square">
            <a:spAutoFit/>
          </a:bodyPr>
          <a:lstStyle/>
          <a:p>
            <a:r>
              <a:rPr lang="zh-TW" altLang="en-US" dirty="0"/>
              <a:t>感知器是神經網絡的一種形式，由</a:t>
            </a:r>
            <a:r>
              <a:rPr lang="en-US" altLang="zh-TW" dirty="0"/>
              <a:t>Frank Rosenblatt</a:t>
            </a:r>
            <a:r>
              <a:rPr lang="zh-TW" altLang="en-US" dirty="0"/>
              <a:t>於</a:t>
            </a:r>
            <a:r>
              <a:rPr lang="en-US" altLang="zh-TW" dirty="0"/>
              <a:t>1958</a:t>
            </a:r>
            <a:r>
              <a:rPr lang="zh-TW" altLang="en-US" dirty="0"/>
              <a:t>年提出。與多數</a:t>
            </a:r>
            <a:r>
              <a:rPr lang="en-US" altLang="zh-TW" dirty="0"/>
              <a:t>AI</a:t>
            </a:r>
            <a:r>
              <a:rPr lang="zh-TW" altLang="en-US" dirty="0"/>
              <a:t>研究者一樣，他對這一發明的潛力非常樂觀，預言說「感知器最終將能夠學習，作出決策和翻譯語言」。整個六十年代裡這一方向的研究工作都很活躍</a:t>
            </a:r>
            <a:r>
              <a:rPr lang="zh-TW" altLang="en-US" dirty="0" smtClean="0"/>
              <a:t>。</a:t>
            </a:r>
            <a:endParaRPr lang="zh-TW" altLang="en-US" dirty="0"/>
          </a:p>
        </p:txBody>
      </p:sp>
      <p:sp>
        <p:nvSpPr>
          <p:cNvPr id="5" name="矩形 4"/>
          <p:cNvSpPr/>
          <p:nvPr/>
        </p:nvSpPr>
        <p:spPr>
          <a:xfrm>
            <a:off x="191008" y="4216404"/>
            <a:ext cx="4974115" cy="1661993"/>
          </a:xfrm>
          <a:prstGeom prst="rect">
            <a:avLst/>
          </a:prstGeom>
        </p:spPr>
        <p:txBody>
          <a:bodyPr wrap="square">
            <a:spAutoFit/>
          </a:bodyPr>
          <a:lstStyle/>
          <a:p>
            <a:r>
              <a:rPr lang="en-US" altLang="zh-TW" dirty="0"/>
              <a:t>1969</a:t>
            </a:r>
            <a:r>
              <a:rPr lang="zh-TW" altLang="en-US" dirty="0"/>
              <a:t>年</a:t>
            </a:r>
            <a:r>
              <a:rPr lang="en-US" altLang="zh-TW" dirty="0"/>
              <a:t>Minsky</a:t>
            </a:r>
            <a:r>
              <a:rPr lang="zh-TW" altLang="en-US" dirty="0"/>
              <a:t>和</a:t>
            </a:r>
            <a:r>
              <a:rPr lang="en-US" altLang="zh-TW" dirty="0" err="1"/>
              <a:t>Papert</a:t>
            </a:r>
            <a:r>
              <a:rPr lang="zh-TW" altLang="en-US" dirty="0"/>
              <a:t>出版了著作</a:t>
            </a:r>
            <a:r>
              <a:rPr lang="en-US" altLang="zh-TW" dirty="0"/>
              <a:t>《</a:t>
            </a:r>
            <a:r>
              <a:rPr lang="zh-TW" altLang="en-US" dirty="0"/>
              <a:t>感知器</a:t>
            </a:r>
            <a:r>
              <a:rPr lang="en-US" altLang="zh-TW" dirty="0"/>
              <a:t>》</a:t>
            </a:r>
            <a:r>
              <a:rPr lang="zh-TW" altLang="en-US" dirty="0"/>
              <a:t>，書中暗示感知器具有嚴重局限，而</a:t>
            </a:r>
            <a:r>
              <a:rPr lang="en-US" altLang="zh-TW" dirty="0"/>
              <a:t>Frank Rosenblatt</a:t>
            </a:r>
            <a:r>
              <a:rPr lang="zh-TW" altLang="en-US" dirty="0"/>
              <a:t>的預言過於誇張</a:t>
            </a:r>
            <a:r>
              <a:rPr lang="zh-TW" altLang="en-US" dirty="0" smtClean="0"/>
              <a:t>。</a:t>
            </a:r>
            <a:endParaRPr lang="en-US" altLang="zh-TW" dirty="0" smtClean="0"/>
          </a:p>
          <a:p>
            <a:r>
              <a:rPr lang="zh-TW" altLang="en-US" sz="1200" dirty="0" smtClean="0"/>
              <a:t>這</a:t>
            </a:r>
            <a:r>
              <a:rPr lang="zh-TW" altLang="en-US" sz="1200" dirty="0"/>
              <a:t>本書的影響是破壞性的：聯結主義的研究因此停滯了十年。後來新一代研究者使這一領域獲得重生，並使其成為人工智慧中的重要部分；遺憾的是</a:t>
            </a:r>
            <a:r>
              <a:rPr lang="en-US" altLang="zh-TW" sz="1200" dirty="0"/>
              <a:t>Rosenblatt</a:t>
            </a:r>
            <a:r>
              <a:rPr lang="zh-TW" altLang="en-US" sz="1200" dirty="0"/>
              <a:t>沒能看到這些，他在</a:t>
            </a:r>
            <a:r>
              <a:rPr lang="en-US" altLang="zh-TW" sz="1200" dirty="0"/>
              <a:t>《</a:t>
            </a:r>
            <a:r>
              <a:rPr lang="zh-TW" altLang="en-US" sz="1200" dirty="0"/>
              <a:t>感知器</a:t>
            </a:r>
            <a:r>
              <a:rPr lang="en-US" altLang="zh-TW" sz="1200" dirty="0"/>
              <a:t>》</a:t>
            </a:r>
            <a:r>
              <a:rPr lang="zh-TW" altLang="en-US" sz="1200" dirty="0"/>
              <a:t>問世後不久即因遊船事故去世</a:t>
            </a:r>
          </a:p>
        </p:txBody>
      </p:sp>
      <p:pic>
        <p:nvPicPr>
          <p:cNvPr id="7" name="圖片 6"/>
          <p:cNvPicPr>
            <a:picLocks noChangeAspect="1"/>
          </p:cNvPicPr>
          <p:nvPr/>
        </p:nvPicPr>
        <p:blipFill>
          <a:blip r:embed="rId3"/>
          <a:stretch>
            <a:fillRect/>
          </a:stretch>
        </p:blipFill>
        <p:spPr>
          <a:xfrm>
            <a:off x="5249376" y="4272471"/>
            <a:ext cx="1266754" cy="1906378"/>
          </a:xfrm>
          <a:prstGeom prst="rect">
            <a:avLst/>
          </a:prstGeom>
        </p:spPr>
      </p:pic>
      <p:sp>
        <p:nvSpPr>
          <p:cNvPr id="8" name="矩形 7"/>
          <p:cNvSpPr/>
          <p:nvPr/>
        </p:nvSpPr>
        <p:spPr>
          <a:xfrm>
            <a:off x="4263080" y="3903139"/>
            <a:ext cx="4880920" cy="369332"/>
          </a:xfrm>
          <a:prstGeom prst="rect">
            <a:avLst/>
          </a:prstGeom>
        </p:spPr>
        <p:txBody>
          <a:bodyPr wrap="square">
            <a:spAutoFit/>
          </a:bodyPr>
          <a:lstStyle/>
          <a:p>
            <a:r>
              <a:rPr lang="en-US" altLang="zh-TW" dirty="0"/>
              <a:t>https://en.wikipedia.org/wiki/Perceptrons_(book)</a:t>
            </a:r>
            <a:endParaRPr lang="zh-TW" altLang="en-US" dirty="0"/>
          </a:p>
        </p:txBody>
      </p:sp>
      <p:sp>
        <p:nvSpPr>
          <p:cNvPr id="6" name="矩形 5"/>
          <p:cNvSpPr/>
          <p:nvPr/>
        </p:nvSpPr>
        <p:spPr>
          <a:xfrm>
            <a:off x="191008" y="583951"/>
            <a:ext cx="3382657" cy="369332"/>
          </a:xfrm>
          <a:prstGeom prst="rect">
            <a:avLst/>
          </a:prstGeom>
        </p:spPr>
        <p:txBody>
          <a:bodyPr wrap="none">
            <a:spAutoFit/>
          </a:bodyPr>
          <a:lstStyle/>
          <a:p>
            <a:r>
              <a:rPr lang="en-US" altLang="zh-TW" dirty="0"/>
              <a:t>1956</a:t>
            </a:r>
            <a:r>
              <a:rPr lang="zh-TW" altLang="en-US" dirty="0"/>
              <a:t>年達特茅斯會議：</a:t>
            </a:r>
            <a:r>
              <a:rPr lang="en-US" altLang="zh-TW" dirty="0"/>
              <a:t>AI</a:t>
            </a:r>
            <a:r>
              <a:rPr lang="zh-TW" altLang="en-US" dirty="0"/>
              <a:t>的誕生</a:t>
            </a:r>
          </a:p>
        </p:txBody>
      </p:sp>
      <p:sp>
        <p:nvSpPr>
          <p:cNvPr id="9" name="矩形 8"/>
          <p:cNvSpPr/>
          <p:nvPr/>
        </p:nvSpPr>
        <p:spPr>
          <a:xfrm>
            <a:off x="191009" y="113334"/>
            <a:ext cx="8557575" cy="523220"/>
          </a:xfrm>
          <a:prstGeom prst="rect">
            <a:avLst/>
          </a:prstGeom>
        </p:spPr>
        <p:txBody>
          <a:bodyPr wrap="square">
            <a:spAutoFit/>
          </a:bodyPr>
          <a:lstStyle/>
          <a:p>
            <a:r>
              <a:rPr lang="en-US" altLang="zh-TW" sz="2800" dirty="0" smtClean="0"/>
              <a:t>AI</a:t>
            </a:r>
            <a:r>
              <a:rPr lang="zh-TW" altLang="en-US" sz="2800" dirty="0" smtClean="0"/>
              <a:t> 第一</a:t>
            </a:r>
            <a:r>
              <a:rPr lang="zh-TW" altLang="en-US" sz="2800" dirty="0"/>
              <a:t>個</a:t>
            </a:r>
            <a:r>
              <a:rPr lang="zh-TW" altLang="en-US" sz="2800" dirty="0" smtClean="0"/>
              <a:t>黃金</a:t>
            </a:r>
            <a:r>
              <a:rPr lang="zh-TW" altLang="en-US" sz="2800" dirty="0"/>
              <a:t>年代：</a:t>
            </a:r>
            <a:r>
              <a:rPr lang="en-US" altLang="zh-TW" sz="2800" dirty="0"/>
              <a:t>1956 - 1974</a:t>
            </a:r>
            <a:endParaRPr lang="zh-TW" altLang="en-US" sz="2800" dirty="0"/>
          </a:p>
        </p:txBody>
      </p:sp>
      <p:sp>
        <p:nvSpPr>
          <p:cNvPr id="10" name="矩形 9"/>
          <p:cNvSpPr/>
          <p:nvPr/>
        </p:nvSpPr>
        <p:spPr>
          <a:xfrm>
            <a:off x="187958" y="947924"/>
            <a:ext cx="8768530" cy="1015663"/>
          </a:xfrm>
          <a:prstGeom prst="rect">
            <a:avLst/>
          </a:prstGeom>
        </p:spPr>
        <p:txBody>
          <a:bodyPr wrap="square">
            <a:spAutoFit/>
          </a:bodyPr>
          <a:lstStyle/>
          <a:p>
            <a:r>
              <a:rPr lang="en-US" altLang="zh-TW" sz="1200" dirty="0"/>
              <a:t>1956</a:t>
            </a:r>
            <a:r>
              <a:rPr lang="zh-TW" altLang="en-US" sz="1200" dirty="0"/>
              <a:t>年達特矛斯</a:t>
            </a:r>
            <a:r>
              <a:rPr lang="zh-TW" altLang="en-US" sz="1200" dirty="0" smtClean="0"/>
              <a:t>會議的</a:t>
            </a:r>
            <a:r>
              <a:rPr lang="zh-TW" altLang="en-US" sz="1200" dirty="0"/>
              <a:t>組織者是馬文</a:t>
            </a:r>
            <a:r>
              <a:rPr lang="en-US" altLang="zh-TW" sz="1200" dirty="0"/>
              <a:t>·</a:t>
            </a:r>
            <a:r>
              <a:rPr lang="zh-TW" altLang="en-US" sz="1200" dirty="0"/>
              <a:t>明斯基，約翰</a:t>
            </a:r>
            <a:r>
              <a:rPr lang="en-US" altLang="zh-TW" sz="1200" dirty="0"/>
              <a:t>·</a:t>
            </a:r>
            <a:r>
              <a:rPr lang="zh-TW" altLang="en-US" sz="1200" dirty="0"/>
              <a:t>麥卡錫和另兩位資深科學家克勞德</a:t>
            </a:r>
            <a:r>
              <a:rPr lang="en-US" altLang="zh-TW" sz="1200" dirty="0"/>
              <a:t>·</a:t>
            </a:r>
            <a:r>
              <a:rPr lang="zh-TW" altLang="en-US" sz="1200" dirty="0"/>
              <a:t>香農</a:t>
            </a:r>
            <a:r>
              <a:rPr lang="zh-TW" altLang="en-US" sz="1200" dirty="0" smtClean="0"/>
              <a:t>以及</a:t>
            </a:r>
            <a:r>
              <a:rPr lang="en-US" altLang="zh-TW" sz="1200" dirty="0" smtClean="0"/>
              <a:t>Nathan Rochester</a:t>
            </a:r>
            <a:r>
              <a:rPr lang="zh-TW" altLang="en-US" sz="1200" dirty="0" smtClean="0"/>
              <a:t>。</a:t>
            </a:r>
            <a:endParaRPr lang="en-US" altLang="zh-TW" sz="1200" dirty="0" smtClean="0"/>
          </a:p>
          <a:p>
            <a:r>
              <a:rPr lang="zh-TW" altLang="en-US" sz="1200" dirty="0" smtClean="0"/>
              <a:t>會議</a:t>
            </a:r>
            <a:r>
              <a:rPr lang="zh-TW" altLang="en-US" sz="1200" dirty="0"/>
              <a:t>提出的斷言之一是「學習或者智能的任何其他特性的每一個方面都應能被精確地加以描述，使得機器可以對其進行模擬。」 </a:t>
            </a:r>
            <a:endParaRPr lang="en-US" altLang="zh-TW" sz="1200" dirty="0"/>
          </a:p>
          <a:p>
            <a:r>
              <a:rPr lang="zh-TW" altLang="en-US" sz="1200" dirty="0" smtClean="0"/>
              <a:t>與會</a:t>
            </a:r>
            <a:r>
              <a:rPr lang="zh-TW" altLang="en-US" sz="1200" dirty="0"/>
              <a:t>者</a:t>
            </a:r>
            <a:r>
              <a:rPr lang="zh-TW" altLang="en-US" sz="1200" dirty="0" smtClean="0"/>
              <a:t>包括</a:t>
            </a:r>
            <a:r>
              <a:rPr lang="en-US" altLang="zh-TW" sz="1200" dirty="0" smtClean="0"/>
              <a:t>Ray </a:t>
            </a:r>
            <a:r>
              <a:rPr lang="en-US" altLang="zh-TW" sz="1200" dirty="0" err="1" smtClean="0"/>
              <a:t>Solomonoff</a:t>
            </a:r>
            <a:r>
              <a:rPr lang="zh-TW" altLang="en-US" sz="1200" dirty="0" smtClean="0"/>
              <a:t>，</a:t>
            </a:r>
            <a:r>
              <a:rPr lang="en-US" altLang="zh-TW" sz="1200" dirty="0" smtClean="0"/>
              <a:t>Oliver </a:t>
            </a:r>
            <a:r>
              <a:rPr lang="en-US" altLang="zh-TW" sz="1200" dirty="0" err="1" smtClean="0"/>
              <a:t>Selfridg</a:t>
            </a:r>
            <a:r>
              <a:rPr lang="zh-TW" altLang="en-US" sz="1200" dirty="0" smtClean="0"/>
              <a:t>），</a:t>
            </a:r>
            <a:r>
              <a:rPr lang="en-US" altLang="zh-TW" sz="1200" dirty="0" err="1"/>
              <a:t>Trenchard</a:t>
            </a:r>
            <a:r>
              <a:rPr lang="en-US" altLang="zh-TW" sz="1200" dirty="0"/>
              <a:t> More</a:t>
            </a:r>
            <a:r>
              <a:rPr lang="zh-TW" altLang="en-US" sz="1200" dirty="0" smtClean="0"/>
              <a:t>，</a:t>
            </a:r>
            <a:r>
              <a:rPr lang="en-US" altLang="zh-TW" sz="1200" dirty="0" smtClean="0"/>
              <a:t>Arthur Samuel</a:t>
            </a:r>
            <a:r>
              <a:rPr lang="zh-TW" altLang="en-US" sz="1200" dirty="0" smtClean="0"/>
              <a:t>，</a:t>
            </a:r>
            <a:r>
              <a:rPr lang="zh-TW" altLang="en-US" sz="1200" dirty="0"/>
              <a:t>艾倫</a:t>
            </a:r>
            <a:r>
              <a:rPr lang="en-US" altLang="zh-TW" sz="1200" dirty="0"/>
              <a:t>·</a:t>
            </a:r>
            <a:r>
              <a:rPr lang="zh-TW" altLang="en-US" sz="1200" dirty="0"/>
              <a:t>紐厄爾和赫伯特</a:t>
            </a:r>
            <a:r>
              <a:rPr lang="en-US" altLang="zh-TW" sz="1200" dirty="0"/>
              <a:t>·</a:t>
            </a:r>
            <a:r>
              <a:rPr lang="zh-TW" altLang="en-US" sz="1200" dirty="0"/>
              <a:t>西</a:t>
            </a:r>
            <a:r>
              <a:rPr lang="zh-TW" altLang="en-US" sz="1200" dirty="0" smtClean="0"/>
              <a:t>蒙</a:t>
            </a:r>
            <a:endParaRPr lang="en-US" altLang="zh-TW" sz="1200" dirty="0" smtClean="0"/>
          </a:p>
          <a:p>
            <a:r>
              <a:rPr lang="zh-TW" altLang="en-US" sz="1200" dirty="0" smtClean="0"/>
              <a:t>麥</a:t>
            </a:r>
            <a:r>
              <a:rPr lang="zh-TW" altLang="en-US" sz="1200" dirty="0"/>
              <a:t>卡錫則說服與會者接受「人工智慧」一詞作為本領域的名稱。</a:t>
            </a:r>
            <a:r>
              <a:rPr lang="en-US" altLang="zh-TW" sz="1200" dirty="0"/>
              <a:t>[43]1956</a:t>
            </a:r>
            <a:r>
              <a:rPr lang="zh-TW" altLang="en-US" sz="1200" dirty="0"/>
              <a:t>年達特矛斯會議上</a:t>
            </a:r>
            <a:r>
              <a:rPr lang="en-US" altLang="zh-TW" sz="1200" dirty="0"/>
              <a:t>AI</a:t>
            </a:r>
            <a:r>
              <a:rPr lang="zh-TW" altLang="en-US" sz="1200" dirty="0"/>
              <a:t>的名稱和任務得以確定，同時出現了最初的成就和最早的一批研究者，因此這一事件被廣泛承認為</a:t>
            </a:r>
            <a:r>
              <a:rPr lang="en-US" altLang="zh-TW" sz="1200" dirty="0"/>
              <a:t>AI</a:t>
            </a:r>
            <a:r>
              <a:rPr lang="zh-TW" altLang="en-US" sz="1200" dirty="0"/>
              <a:t>誕生的標誌。</a:t>
            </a:r>
          </a:p>
        </p:txBody>
      </p:sp>
      <p:sp>
        <p:nvSpPr>
          <p:cNvPr id="12" name="矩形 11"/>
          <p:cNvSpPr/>
          <p:nvPr/>
        </p:nvSpPr>
        <p:spPr>
          <a:xfrm>
            <a:off x="186401" y="6273225"/>
            <a:ext cx="4966424" cy="584775"/>
          </a:xfrm>
          <a:prstGeom prst="rect">
            <a:avLst/>
          </a:prstGeom>
        </p:spPr>
        <p:txBody>
          <a:bodyPr wrap="none">
            <a:spAutoFit/>
          </a:bodyPr>
          <a:lstStyle/>
          <a:p>
            <a:r>
              <a:rPr lang="zh-TW" altLang="en-US" sz="3200" dirty="0"/>
              <a:t>第一次</a:t>
            </a:r>
            <a:r>
              <a:rPr lang="en-US" altLang="zh-TW" sz="3200" dirty="0"/>
              <a:t>AI</a:t>
            </a:r>
            <a:r>
              <a:rPr lang="zh-TW" altLang="en-US" sz="3200" dirty="0"/>
              <a:t>低谷：</a:t>
            </a:r>
            <a:r>
              <a:rPr lang="en-US" altLang="zh-TW" sz="3200" dirty="0"/>
              <a:t>1974 - 1980</a:t>
            </a:r>
            <a:endParaRPr lang="zh-TW" altLang="en-US" sz="3200" dirty="0"/>
          </a:p>
        </p:txBody>
      </p:sp>
    </p:spTree>
    <p:extLst>
      <p:ext uri="{BB962C8B-B14F-4D97-AF65-F5344CB8AC3E}">
        <p14:creationId xmlns:p14="http://schemas.microsoft.com/office/powerpoint/2010/main" val="25873637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1787" y="2522395"/>
            <a:ext cx="1796710" cy="954107"/>
          </a:xfrm>
          <a:prstGeom prst="rect">
            <a:avLst/>
          </a:prstGeom>
          <a:solidFill>
            <a:schemeClr val="tx1"/>
          </a:solidFill>
        </p:spPr>
        <p:txBody>
          <a:bodyPr wrap="none">
            <a:spAutoFit/>
          </a:bodyPr>
          <a:lstStyle/>
          <a:p>
            <a:r>
              <a:rPr lang="zh-TW" altLang="en-US" sz="2800" dirty="0">
                <a:solidFill>
                  <a:schemeClr val="bg1"/>
                </a:solidFill>
              </a:rPr>
              <a:t>感知</a:t>
            </a:r>
            <a:r>
              <a:rPr lang="zh-TW" altLang="en-US" sz="2800" dirty="0" smtClean="0">
                <a:solidFill>
                  <a:schemeClr val="bg1"/>
                </a:solidFill>
              </a:rPr>
              <a:t>器</a:t>
            </a:r>
            <a:endParaRPr lang="en-US" altLang="zh-TW" sz="2800" dirty="0" smtClean="0">
              <a:solidFill>
                <a:schemeClr val="bg1"/>
              </a:solidFill>
            </a:endParaRPr>
          </a:p>
          <a:p>
            <a:r>
              <a:rPr lang="en-US" altLang="zh-TW" sz="2800" dirty="0" smtClean="0">
                <a:solidFill>
                  <a:schemeClr val="bg1"/>
                </a:solidFill>
              </a:rPr>
              <a:t>Perceptron</a:t>
            </a:r>
            <a:endParaRPr lang="zh-TW" altLang="en-US" sz="2800" dirty="0">
              <a:solidFill>
                <a:schemeClr val="bg1"/>
              </a:solidFill>
            </a:endParaRPr>
          </a:p>
        </p:txBody>
      </p:sp>
      <p:sp>
        <p:nvSpPr>
          <p:cNvPr id="3" name="矩形 2"/>
          <p:cNvSpPr/>
          <p:nvPr/>
        </p:nvSpPr>
        <p:spPr>
          <a:xfrm>
            <a:off x="3981397" y="2522395"/>
            <a:ext cx="1261884" cy="523220"/>
          </a:xfrm>
          <a:prstGeom prst="rect">
            <a:avLst/>
          </a:prstGeom>
          <a:solidFill>
            <a:schemeClr val="tx1"/>
          </a:solidFill>
        </p:spPr>
        <p:txBody>
          <a:bodyPr wrap="none">
            <a:spAutoFit/>
          </a:bodyPr>
          <a:lstStyle/>
          <a:p>
            <a:r>
              <a:rPr lang="zh-TW" altLang="en-US" sz="2800" dirty="0" smtClean="0">
                <a:solidFill>
                  <a:schemeClr val="bg1"/>
                </a:solidFill>
              </a:rPr>
              <a:t>ＭＬＰ</a:t>
            </a:r>
            <a:endParaRPr lang="zh-TW" altLang="en-US" sz="2800" dirty="0">
              <a:solidFill>
                <a:schemeClr val="bg1"/>
              </a:solidFill>
            </a:endParaRPr>
          </a:p>
        </p:txBody>
      </p:sp>
      <p:sp>
        <p:nvSpPr>
          <p:cNvPr id="4" name="矩形 3"/>
          <p:cNvSpPr/>
          <p:nvPr/>
        </p:nvSpPr>
        <p:spPr>
          <a:xfrm>
            <a:off x="3821812" y="1484427"/>
            <a:ext cx="2351093" cy="923330"/>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多層</a:t>
            </a:r>
            <a:r>
              <a:rPr lang="zh-TW" altLang="en-US" dirty="0"/>
              <a:t>感知機 </a:t>
            </a:r>
            <a:endParaRPr lang="en-US" altLang="zh-TW" dirty="0" smtClean="0"/>
          </a:p>
          <a:p>
            <a:r>
              <a:rPr lang="en-US" altLang="zh-TW" dirty="0" smtClean="0"/>
              <a:t>Multilayer perceptron </a:t>
            </a:r>
          </a:p>
          <a:p>
            <a:r>
              <a:rPr lang="en-US" altLang="zh-TW" dirty="0" smtClean="0"/>
              <a:t>MLP</a:t>
            </a:r>
            <a:endParaRPr lang="zh-TW" altLang="en-US" dirty="0"/>
          </a:p>
        </p:txBody>
      </p:sp>
      <p:cxnSp>
        <p:nvCxnSpPr>
          <p:cNvPr id="6" name="直線單箭頭接點 5"/>
          <p:cNvCxnSpPr>
            <a:endCxn id="3" idx="1"/>
          </p:cNvCxnSpPr>
          <p:nvPr/>
        </p:nvCxnSpPr>
        <p:spPr>
          <a:xfrm>
            <a:off x="3295135" y="2784005"/>
            <a:ext cx="6862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172905" y="2522395"/>
            <a:ext cx="1261884" cy="523220"/>
          </a:xfrm>
          <a:prstGeom prst="rect">
            <a:avLst/>
          </a:prstGeom>
          <a:solidFill>
            <a:schemeClr val="tx1"/>
          </a:solidFill>
        </p:spPr>
        <p:txBody>
          <a:bodyPr wrap="none">
            <a:spAutoFit/>
          </a:bodyPr>
          <a:lstStyle/>
          <a:p>
            <a:r>
              <a:rPr lang="zh-TW" altLang="en-US" sz="2800" dirty="0" smtClean="0">
                <a:solidFill>
                  <a:schemeClr val="bg1"/>
                </a:solidFill>
              </a:rPr>
              <a:t>ＤＮＮ</a:t>
            </a:r>
            <a:endParaRPr lang="zh-TW" altLang="en-US" sz="2800" dirty="0">
              <a:solidFill>
                <a:schemeClr val="bg1"/>
              </a:solidFill>
            </a:endParaRPr>
          </a:p>
        </p:txBody>
      </p:sp>
      <p:cxnSp>
        <p:nvCxnSpPr>
          <p:cNvPr id="8" name="直線單箭頭接點 7"/>
          <p:cNvCxnSpPr/>
          <p:nvPr/>
        </p:nvCxnSpPr>
        <p:spPr>
          <a:xfrm>
            <a:off x="5301048" y="2776511"/>
            <a:ext cx="786714" cy="74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05889" y="4904364"/>
            <a:ext cx="2010487" cy="584775"/>
          </a:xfrm>
          <a:prstGeom prst="rect">
            <a:avLst/>
          </a:prstGeom>
        </p:spPr>
        <p:txBody>
          <a:bodyPr wrap="none">
            <a:spAutoFit/>
          </a:bodyPr>
          <a:lstStyle/>
          <a:p>
            <a:r>
              <a:rPr lang="en-US" altLang="zh-TW" sz="3200" dirty="0"/>
              <a:t>Iris </a:t>
            </a:r>
            <a:r>
              <a:rPr lang="zh-TW" altLang="en-US" sz="3200" dirty="0"/>
              <a:t>資料集</a:t>
            </a:r>
          </a:p>
        </p:txBody>
      </p:sp>
      <p:sp>
        <p:nvSpPr>
          <p:cNvPr id="11" name="矩形 10"/>
          <p:cNvSpPr/>
          <p:nvPr/>
        </p:nvSpPr>
        <p:spPr>
          <a:xfrm>
            <a:off x="492877" y="3902616"/>
            <a:ext cx="2236510" cy="584775"/>
          </a:xfrm>
          <a:prstGeom prst="rect">
            <a:avLst/>
          </a:prstGeom>
        </p:spPr>
        <p:txBody>
          <a:bodyPr wrap="none">
            <a:spAutoFit/>
          </a:bodyPr>
          <a:lstStyle/>
          <a:p>
            <a:r>
              <a:rPr lang="zh-TW" altLang="en-US" sz="3200" dirty="0" smtClean="0"/>
              <a:t>分類演算法</a:t>
            </a:r>
            <a:endParaRPr lang="zh-TW" altLang="en-US" sz="3200" dirty="0"/>
          </a:p>
        </p:txBody>
      </p:sp>
      <p:sp>
        <p:nvSpPr>
          <p:cNvPr id="12" name="矩形 11"/>
          <p:cNvSpPr/>
          <p:nvPr/>
        </p:nvSpPr>
        <p:spPr>
          <a:xfrm>
            <a:off x="579108" y="5489139"/>
            <a:ext cx="4572000" cy="1200329"/>
          </a:xfrm>
          <a:prstGeom prst="rect">
            <a:avLst/>
          </a:prstGeom>
        </p:spPr>
        <p:txBody>
          <a:bodyPr>
            <a:spAutoFit/>
          </a:bodyPr>
          <a:lstStyle/>
          <a:p>
            <a:r>
              <a:rPr lang="en-US" altLang="zh-TW" sz="1200" dirty="0"/>
              <a:t>https://medium.com/jameslearningnote/%E8%B3%87%E6%96%99%E5%88%86%E6%9E%90-%E6%A9%9F%E5%99%A8%E5%AD%B8%E7%BF%92-%E7%AC%AC3-2%E8%AC%9B-%E7%B7%9A%E6%80%A7%E5%88%86%E9%A1%9E-%E6%84%9F%E7%9F%A5%E5%99%A8-perceptron-%E4%BB%8B%E7%B4%B9-84d8b809f866</a:t>
            </a:r>
            <a:endParaRPr lang="zh-TW" altLang="en-US" sz="1200" dirty="0"/>
          </a:p>
        </p:txBody>
      </p:sp>
      <p:sp>
        <p:nvSpPr>
          <p:cNvPr id="13" name="矩形 12"/>
          <p:cNvSpPr/>
          <p:nvPr/>
        </p:nvSpPr>
        <p:spPr>
          <a:xfrm>
            <a:off x="579108" y="4535031"/>
            <a:ext cx="2435667" cy="369332"/>
          </a:xfrm>
          <a:prstGeom prst="rect">
            <a:avLst/>
          </a:prstGeom>
        </p:spPr>
        <p:txBody>
          <a:bodyPr wrap="none">
            <a:spAutoFit/>
          </a:bodyPr>
          <a:lstStyle/>
          <a:p>
            <a:r>
              <a:rPr lang="zh-TW" altLang="en-US" dirty="0" smtClean="0"/>
              <a:t>實作</a:t>
            </a:r>
            <a:r>
              <a:rPr lang="en-US" altLang="zh-TW" dirty="0" smtClean="0"/>
              <a:t>Logical gate</a:t>
            </a:r>
            <a:r>
              <a:rPr lang="zh-TW" altLang="en-US" dirty="0" smtClean="0"/>
              <a:t>邏輯閘</a:t>
            </a:r>
            <a:endParaRPr lang="zh-TW" altLang="en-US" dirty="0"/>
          </a:p>
        </p:txBody>
      </p:sp>
      <p:sp>
        <p:nvSpPr>
          <p:cNvPr id="14" name="矩形 13"/>
          <p:cNvSpPr/>
          <p:nvPr/>
        </p:nvSpPr>
        <p:spPr>
          <a:xfrm>
            <a:off x="3003528" y="4535031"/>
            <a:ext cx="2185919" cy="369332"/>
          </a:xfrm>
          <a:prstGeom prst="rect">
            <a:avLst/>
          </a:prstGeom>
        </p:spPr>
        <p:txBody>
          <a:bodyPr wrap="none">
            <a:spAutoFit/>
          </a:bodyPr>
          <a:lstStyle/>
          <a:p>
            <a:r>
              <a:rPr lang="zh-TW" altLang="en-US" dirty="0"/>
              <a:t>實</a:t>
            </a:r>
            <a:r>
              <a:rPr lang="zh-TW" altLang="en-US" dirty="0" smtClean="0"/>
              <a:t>作</a:t>
            </a:r>
            <a:r>
              <a:rPr lang="en-US" altLang="zh-TW" dirty="0" smtClean="0"/>
              <a:t>XOR gate</a:t>
            </a:r>
            <a:r>
              <a:rPr lang="zh-TW" altLang="en-US" dirty="0"/>
              <a:t>邏輯閘</a:t>
            </a:r>
            <a:endParaRPr lang="zh-TW" altLang="en-US" dirty="0"/>
          </a:p>
        </p:txBody>
      </p:sp>
      <p:sp>
        <p:nvSpPr>
          <p:cNvPr id="15" name="矩形 14"/>
          <p:cNvSpPr/>
          <p:nvPr/>
        </p:nvSpPr>
        <p:spPr>
          <a:xfrm>
            <a:off x="379866" y="153987"/>
            <a:ext cx="4288353" cy="584775"/>
          </a:xfrm>
          <a:prstGeom prst="rect">
            <a:avLst/>
          </a:prstGeom>
        </p:spPr>
        <p:txBody>
          <a:bodyPr wrap="none">
            <a:spAutoFit/>
          </a:bodyPr>
          <a:lstStyle/>
          <a:p>
            <a:r>
              <a:rPr lang="zh-TW" altLang="en-US" sz="3200" dirty="0"/>
              <a:t>具有學習能力</a:t>
            </a:r>
            <a:r>
              <a:rPr lang="zh-TW" altLang="en-US" sz="3200" dirty="0" smtClean="0"/>
              <a:t>的演算法</a:t>
            </a:r>
            <a:endParaRPr lang="zh-TW" altLang="en-US" sz="3200" dirty="0"/>
          </a:p>
        </p:txBody>
      </p:sp>
      <p:sp>
        <p:nvSpPr>
          <p:cNvPr id="16" name="矩形 15"/>
          <p:cNvSpPr/>
          <p:nvPr/>
        </p:nvSpPr>
        <p:spPr>
          <a:xfrm>
            <a:off x="379866" y="714986"/>
            <a:ext cx="2743059" cy="646331"/>
          </a:xfrm>
          <a:prstGeom prst="rect">
            <a:avLst/>
          </a:prstGeom>
        </p:spPr>
        <p:txBody>
          <a:bodyPr wrap="none">
            <a:spAutoFit/>
          </a:bodyPr>
          <a:lstStyle/>
          <a:p>
            <a:r>
              <a:rPr lang="zh-TW" altLang="en-US" b="1" dirty="0">
                <a:solidFill>
                  <a:srgbClr val="FF0000"/>
                </a:solidFill>
                <a:effectLst>
                  <a:outerShdw blurRad="38100" dist="38100" dir="2700000" algn="tl">
                    <a:srgbClr val="000000">
                      <a:alpha val="43137"/>
                    </a:srgbClr>
                  </a:outerShdw>
                </a:effectLst>
              </a:rPr>
              <a:t>學習</a:t>
            </a:r>
            <a:r>
              <a:rPr lang="zh-TW" altLang="en-US" b="1" dirty="0" smtClean="0">
                <a:solidFill>
                  <a:srgbClr val="FF0000"/>
                </a:solidFill>
                <a:effectLst>
                  <a:outerShdw blurRad="38100" dist="38100" dir="2700000" algn="tl">
                    <a:srgbClr val="000000">
                      <a:alpha val="43137"/>
                    </a:srgbClr>
                  </a:outerShdw>
                </a:effectLst>
              </a:rPr>
              <a:t>能力</a:t>
            </a:r>
            <a:r>
              <a:rPr lang="zh-TW" altLang="en-US" dirty="0" smtClean="0"/>
              <a:t>是甚麼？？？</a:t>
            </a:r>
            <a:endParaRPr lang="en-US" altLang="zh-TW" dirty="0" smtClean="0"/>
          </a:p>
          <a:p>
            <a:r>
              <a:rPr lang="zh-TW" altLang="en-US" b="1" dirty="0" smtClean="0">
                <a:solidFill>
                  <a:srgbClr val="FF0000"/>
                </a:solidFill>
                <a:effectLst>
                  <a:outerShdw blurRad="38100" dist="38100" dir="2700000" algn="tl">
                    <a:srgbClr val="000000">
                      <a:alpha val="43137"/>
                    </a:srgbClr>
                  </a:outerShdw>
                </a:effectLst>
              </a:rPr>
              <a:t>機器</a:t>
            </a:r>
            <a:r>
              <a:rPr lang="zh-TW" altLang="en-US" dirty="0" smtClean="0"/>
              <a:t>學習</a:t>
            </a:r>
            <a:r>
              <a:rPr lang="en-US" altLang="zh-TW" b="1" dirty="0" smtClean="0">
                <a:solidFill>
                  <a:srgbClr val="FF0000"/>
                </a:solidFill>
                <a:effectLst>
                  <a:outerShdw blurRad="38100" dist="38100" dir="2700000" algn="tl">
                    <a:srgbClr val="000000">
                      <a:alpha val="43137"/>
                    </a:srgbClr>
                  </a:outerShdw>
                </a:effectLst>
              </a:rPr>
              <a:t>Machine</a:t>
            </a:r>
            <a:r>
              <a:rPr lang="en-US" altLang="zh-TW" dirty="0" smtClean="0"/>
              <a:t> learning</a:t>
            </a:r>
            <a:endParaRPr lang="zh-TW" altLang="en-US" dirty="0"/>
          </a:p>
        </p:txBody>
      </p:sp>
      <p:sp>
        <p:nvSpPr>
          <p:cNvPr id="17" name="矩形 16"/>
          <p:cNvSpPr/>
          <p:nvPr/>
        </p:nvSpPr>
        <p:spPr>
          <a:xfrm>
            <a:off x="6224791" y="1555577"/>
            <a:ext cx="1107996" cy="646331"/>
          </a:xfrm>
          <a:prstGeom prst="rect">
            <a:avLst/>
          </a:prstGeom>
        </p:spPr>
        <p:txBody>
          <a:bodyPr wrap="none">
            <a:spAutoFit/>
          </a:bodyPr>
          <a:lstStyle/>
          <a:p>
            <a:r>
              <a:rPr lang="zh-TW" altLang="en-US" sz="3600" b="1" dirty="0">
                <a:solidFill>
                  <a:srgbClr val="FF0000"/>
                </a:solidFill>
                <a:effectLst>
                  <a:outerShdw blurRad="38100" dist="38100" dir="2700000" algn="tl">
                    <a:srgbClr val="000000">
                      <a:alpha val="43137"/>
                    </a:srgbClr>
                  </a:outerShdw>
                </a:effectLst>
              </a:rPr>
              <a:t>深</a:t>
            </a:r>
            <a:r>
              <a:rPr lang="zh-TW" altLang="en-US" sz="3600" b="1" dirty="0" smtClean="0">
                <a:solidFill>
                  <a:srgbClr val="FF0000"/>
                </a:solidFill>
                <a:effectLst>
                  <a:outerShdw blurRad="38100" dist="38100" dir="2700000" algn="tl">
                    <a:srgbClr val="000000">
                      <a:alpha val="43137"/>
                    </a:srgbClr>
                  </a:outerShdw>
                </a:effectLst>
              </a:rPr>
              <a:t>層</a:t>
            </a:r>
            <a:endParaRPr lang="zh-TW" altLang="en-US" sz="3600" b="1" dirty="0">
              <a:solidFill>
                <a:srgbClr val="FF0000"/>
              </a:solidFill>
              <a:effectLst>
                <a:outerShdw blurRad="38100" dist="38100" dir="2700000" algn="tl">
                  <a:srgbClr val="000000">
                    <a:alpha val="43137"/>
                  </a:srgbClr>
                </a:outerShdw>
              </a:effectLst>
            </a:endParaRPr>
          </a:p>
        </p:txBody>
      </p:sp>
      <p:sp>
        <p:nvSpPr>
          <p:cNvPr id="18" name="矩形 17"/>
          <p:cNvSpPr/>
          <p:nvPr/>
        </p:nvSpPr>
        <p:spPr>
          <a:xfrm>
            <a:off x="1416046" y="1583676"/>
            <a:ext cx="1107996" cy="646331"/>
          </a:xfrm>
          <a:prstGeom prst="rect">
            <a:avLst/>
          </a:prstGeom>
        </p:spPr>
        <p:txBody>
          <a:bodyPr wrap="none">
            <a:spAutoFit/>
          </a:bodyPr>
          <a:lstStyle/>
          <a:p>
            <a:r>
              <a:rPr lang="zh-TW" altLang="en-US" sz="3600" b="1" dirty="0" smtClean="0">
                <a:solidFill>
                  <a:srgbClr val="FF0000"/>
                </a:solidFill>
                <a:effectLst>
                  <a:outerShdw blurRad="38100" dist="38100" dir="2700000" algn="tl">
                    <a:srgbClr val="000000">
                      <a:alpha val="43137"/>
                    </a:srgbClr>
                  </a:outerShdw>
                </a:effectLst>
              </a:rPr>
              <a:t>單層</a:t>
            </a:r>
            <a:endParaRPr lang="zh-TW" altLang="en-US" sz="3600" b="1" dirty="0">
              <a:solidFill>
                <a:srgbClr val="FF0000"/>
              </a:solidFill>
              <a:effectLst>
                <a:outerShdw blurRad="38100" dist="38100" dir="2700000" algn="tl">
                  <a:srgbClr val="000000">
                    <a:alpha val="43137"/>
                  </a:srgbClr>
                </a:outerShdw>
              </a:effectLst>
            </a:endParaRPr>
          </a:p>
        </p:txBody>
      </p:sp>
      <p:sp>
        <p:nvSpPr>
          <p:cNvPr id="19" name="矩形 18"/>
          <p:cNvSpPr/>
          <p:nvPr/>
        </p:nvSpPr>
        <p:spPr>
          <a:xfrm>
            <a:off x="1386478" y="2129243"/>
            <a:ext cx="1659429" cy="369332"/>
          </a:xfrm>
          <a:prstGeom prst="rect">
            <a:avLst/>
          </a:prstGeom>
        </p:spPr>
        <p:txBody>
          <a:bodyPr wrap="none">
            <a:spAutoFit/>
          </a:bodyPr>
          <a:lstStyle/>
          <a:p>
            <a:r>
              <a:rPr lang="zh-TW" altLang="en-US" dirty="0" smtClean="0"/>
              <a:t>只有輸入</a:t>
            </a:r>
            <a:r>
              <a:rPr lang="en-US" altLang="zh-TW" dirty="0" smtClean="0"/>
              <a:t>/</a:t>
            </a:r>
            <a:r>
              <a:rPr lang="zh-TW" altLang="en-US" dirty="0" smtClean="0"/>
              <a:t>輸出</a:t>
            </a:r>
            <a:endParaRPr lang="zh-TW" altLang="en-US" dirty="0"/>
          </a:p>
        </p:txBody>
      </p:sp>
      <p:sp>
        <p:nvSpPr>
          <p:cNvPr id="20" name="矩形 19"/>
          <p:cNvSpPr/>
          <p:nvPr/>
        </p:nvSpPr>
        <p:spPr>
          <a:xfrm>
            <a:off x="3889362" y="3122559"/>
            <a:ext cx="1107996" cy="369332"/>
          </a:xfrm>
          <a:prstGeom prst="rect">
            <a:avLst/>
          </a:prstGeom>
        </p:spPr>
        <p:txBody>
          <a:bodyPr wrap="none">
            <a:spAutoFit/>
          </a:bodyPr>
          <a:lstStyle/>
          <a:p>
            <a:r>
              <a:rPr lang="zh-TW" altLang="en-US" dirty="0" smtClean="0"/>
              <a:t>有</a:t>
            </a:r>
            <a:r>
              <a:rPr lang="zh-TW" altLang="en-US" b="1" dirty="0" smtClean="0">
                <a:solidFill>
                  <a:srgbClr val="FF0000"/>
                </a:solidFill>
                <a:effectLst>
                  <a:outerShdw blurRad="38100" dist="38100" dir="2700000" algn="tl">
                    <a:srgbClr val="000000">
                      <a:alpha val="43137"/>
                    </a:srgbClr>
                  </a:outerShdw>
                </a:effectLst>
              </a:rPr>
              <a:t>隱藏</a:t>
            </a:r>
            <a:r>
              <a:rPr lang="zh-TW" altLang="en-US" b="1" dirty="0">
                <a:solidFill>
                  <a:srgbClr val="FF0000"/>
                </a:solidFill>
                <a:effectLst>
                  <a:outerShdw blurRad="38100" dist="38100" dir="2700000" algn="tl">
                    <a:srgbClr val="000000">
                      <a:alpha val="43137"/>
                    </a:srgbClr>
                  </a:outerShdw>
                </a:effectLst>
              </a:rPr>
              <a:t>層</a:t>
            </a:r>
          </a:p>
        </p:txBody>
      </p:sp>
      <p:sp>
        <p:nvSpPr>
          <p:cNvPr id="21" name="矩形 20"/>
          <p:cNvSpPr/>
          <p:nvPr/>
        </p:nvSpPr>
        <p:spPr>
          <a:xfrm>
            <a:off x="6224791" y="3181436"/>
            <a:ext cx="1518814" cy="369332"/>
          </a:xfrm>
          <a:prstGeom prst="rect">
            <a:avLst/>
          </a:prstGeom>
        </p:spPr>
        <p:txBody>
          <a:bodyPr wrap="none">
            <a:spAutoFit/>
          </a:bodyPr>
          <a:lstStyle/>
          <a:p>
            <a:r>
              <a:rPr lang="en-US" altLang="zh-TW" dirty="0"/>
              <a:t>2006</a:t>
            </a:r>
            <a:r>
              <a:rPr lang="zh-TW" altLang="en-US" dirty="0"/>
              <a:t>年</a:t>
            </a:r>
            <a:r>
              <a:rPr lang="en-US" altLang="zh-TW" dirty="0"/>
              <a:t>Hinton</a:t>
            </a:r>
            <a:endParaRPr lang="zh-TW" altLang="en-US" dirty="0"/>
          </a:p>
        </p:txBody>
      </p:sp>
    </p:spTree>
    <p:extLst>
      <p:ext uri="{BB962C8B-B14F-4D97-AF65-F5344CB8AC3E}">
        <p14:creationId xmlns:p14="http://schemas.microsoft.com/office/powerpoint/2010/main" val="3201599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684128" y="3244334"/>
            <a:ext cx="2014782" cy="830997"/>
          </a:xfrm>
          <a:prstGeom prst="rect">
            <a:avLst/>
          </a:prstGeom>
        </p:spPr>
        <p:txBody>
          <a:bodyPr wrap="none">
            <a:spAutoFit/>
          </a:bodyPr>
          <a:lstStyle/>
          <a:p>
            <a:r>
              <a:rPr lang="en-US" altLang="zh-TW" sz="4800" b="1" dirty="0" smtClean="0">
                <a:solidFill>
                  <a:schemeClr val="bg1"/>
                </a:solidFill>
                <a:effectLst>
                  <a:outerShdw blurRad="38100" dist="38100" dir="2700000" algn="tl">
                    <a:srgbClr val="000000">
                      <a:alpha val="43137"/>
                    </a:srgbClr>
                  </a:outerShdw>
                </a:effectLst>
              </a:rPr>
              <a:t>Python</a:t>
            </a:r>
            <a:endParaRPr lang="zh-TW" alt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1692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8708"/>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619672" y="2132856"/>
            <a:ext cx="6323654" cy="2308324"/>
          </a:xfrm>
          <a:prstGeom prst="rect">
            <a:avLst/>
          </a:prstGeom>
        </p:spPr>
        <p:txBody>
          <a:bodyPr wrap="none">
            <a:spAutoFit/>
          </a:bodyPr>
          <a:lstStyle/>
          <a:p>
            <a:endParaRPr lang="en-US" altLang="zh-TW" sz="4800" b="1" dirty="0" smtClean="0">
              <a:solidFill>
                <a:schemeClr val="bg1"/>
              </a:solidFill>
              <a:effectLst>
                <a:outerShdw blurRad="38100" dist="38100" dir="2700000" algn="tl">
                  <a:srgbClr val="000000">
                    <a:alpha val="43137"/>
                  </a:srgbClr>
                </a:outerShdw>
              </a:effectLst>
            </a:endParaRPr>
          </a:p>
          <a:p>
            <a:r>
              <a:rPr lang="zh-TW" altLang="en-US" sz="4800" b="1" dirty="0" smtClean="0">
                <a:solidFill>
                  <a:schemeClr val="bg1"/>
                </a:solidFill>
                <a:effectLst>
                  <a:outerShdw blurRad="38100" dist="38100" dir="2700000" algn="tl">
                    <a:srgbClr val="000000">
                      <a:alpha val="43137"/>
                    </a:srgbClr>
                  </a:outerShdw>
                </a:effectLst>
              </a:rPr>
              <a:t>第三方套件</a:t>
            </a:r>
            <a:endParaRPr lang="en-US" altLang="zh-TW" sz="4800" b="1" dirty="0" smtClean="0">
              <a:solidFill>
                <a:schemeClr val="bg1"/>
              </a:solidFill>
              <a:effectLst>
                <a:outerShdw blurRad="38100" dist="38100" dir="2700000" algn="tl">
                  <a:srgbClr val="000000">
                    <a:alpha val="43137"/>
                  </a:srgbClr>
                </a:outerShdw>
              </a:effectLst>
            </a:endParaRPr>
          </a:p>
          <a:p>
            <a:r>
              <a:rPr lang="en-US" altLang="zh-TW" sz="4800" b="1" dirty="0" smtClean="0">
                <a:solidFill>
                  <a:schemeClr val="bg1"/>
                </a:solidFill>
                <a:effectLst>
                  <a:outerShdw blurRad="38100" dist="38100" dir="2700000" algn="tl">
                    <a:srgbClr val="000000">
                      <a:alpha val="43137"/>
                    </a:srgbClr>
                  </a:outerShdw>
                </a:effectLst>
              </a:rPr>
              <a:t>Python</a:t>
            </a:r>
            <a:r>
              <a:rPr lang="zh-TW" altLang="en-US" sz="4800" b="1" dirty="0" smtClean="0">
                <a:solidFill>
                  <a:schemeClr val="bg1"/>
                </a:solidFill>
                <a:effectLst>
                  <a:outerShdw blurRad="38100" dist="38100" dir="2700000" algn="tl">
                    <a:srgbClr val="000000">
                      <a:alpha val="43137"/>
                    </a:srgbClr>
                  </a:outerShdw>
                </a:effectLst>
              </a:rPr>
              <a:t>與網站安全測試</a:t>
            </a:r>
            <a:endParaRPr lang="zh-TW" altLang="en-US" sz="48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763688" y="4973836"/>
            <a:ext cx="3727111" cy="523220"/>
          </a:xfrm>
          <a:prstGeom prst="rect">
            <a:avLst/>
          </a:prstGeom>
        </p:spPr>
        <p:txBody>
          <a:bodyPr wrap="none">
            <a:spAutoFit/>
          </a:bodyPr>
          <a:lstStyle/>
          <a:p>
            <a:r>
              <a:rPr lang="en-US" altLang="zh-TW" sz="2800" b="1" dirty="0">
                <a:solidFill>
                  <a:srgbClr val="FFFF00"/>
                </a:solidFill>
                <a:effectLst>
                  <a:outerShdw blurRad="38100" dist="38100" dir="2700000" algn="tl">
                    <a:srgbClr val="000000">
                      <a:alpha val="43137"/>
                    </a:srgbClr>
                  </a:outerShdw>
                </a:effectLst>
              </a:rPr>
              <a:t>python</a:t>
            </a:r>
            <a:r>
              <a:rPr lang="zh-TW" altLang="en-US" sz="2800" b="1" dirty="0">
                <a:solidFill>
                  <a:srgbClr val="FFFF00"/>
                </a:solidFill>
                <a:effectLst>
                  <a:outerShdw blurRad="38100" dist="38100" dir="2700000" algn="tl">
                    <a:srgbClr val="000000">
                      <a:alpha val="43137"/>
                    </a:srgbClr>
                  </a:outerShdw>
                </a:effectLst>
              </a:rPr>
              <a:t>網路爬蟲 </a:t>
            </a:r>
            <a:r>
              <a:rPr lang="en-US" altLang="zh-TW" sz="2800" b="1" dirty="0" err="1">
                <a:solidFill>
                  <a:srgbClr val="FFFF00"/>
                </a:solidFill>
                <a:effectLst>
                  <a:outerShdw blurRad="38100" dist="38100" dir="2700000" algn="tl">
                    <a:srgbClr val="000000">
                      <a:alpha val="43137"/>
                    </a:srgbClr>
                  </a:outerShdw>
                </a:effectLst>
              </a:rPr>
              <a:t>github</a:t>
            </a:r>
            <a:endParaRPr lang="zh-TW" altLang="en-US"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2172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en-US" b="1" dirty="0">
                <a:effectLst>
                  <a:outerShdw blurRad="38100" dist="38100" dir="2700000" algn="tl">
                    <a:srgbClr val="000000">
                      <a:alpha val="43137"/>
                    </a:srgbClr>
                  </a:outerShdw>
                </a:effectLst>
              </a:rPr>
              <a:t>第三方</a:t>
            </a:r>
            <a:r>
              <a:rPr lang="zh-TW" altLang="en-US" b="1" dirty="0" smtClean="0">
                <a:effectLst>
                  <a:outerShdw blurRad="38100" dist="38100" dir="2700000" algn="tl">
                    <a:srgbClr val="000000">
                      <a:alpha val="43137"/>
                    </a:srgbClr>
                  </a:outerShdw>
                </a:effectLst>
              </a:rPr>
              <a:t>套件：</a:t>
            </a:r>
            <a:r>
              <a:rPr lang="en-US" altLang="zh-TW" b="1" dirty="0" smtClean="0">
                <a:effectLst>
                  <a:outerShdw blurRad="38100" dist="38100" dir="2700000" algn="tl">
                    <a:srgbClr val="000000">
                      <a:alpha val="43137"/>
                    </a:srgbClr>
                  </a:outerShdw>
                </a:effectLst>
              </a:rPr>
              <a:t>Requests</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1115616" y="1556792"/>
            <a:ext cx="6912768" cy="5005449"/>
          </a:xfrm>
          <a:prstGeom prst="rect">
            <a:avLst/>
          </a:prstGeom>
        </p:spPr>
      </p:pic>
      <p:sp>
        <p:nvSpPr>
          <p:cNvPr id="7" name="矩形 6"/>
          <p:cNvSpPr/>
          <p:nvPr/>
        </p:nvSpPr>
        <p:spPr>
          <a:xfrm>
            <a:off x="457200" y="1117883"/>
            <a:ext cx="4244816" cy="369332"/>
          </a:xfrm>
          <a:prstGeom prst="rect">
            <a:avLst/>
          </a:prstGeom>
        </p:spPr>
        <p:txBody>
          <a:bodyPr wrap="none">
            <a:spAutoFit/>
          </a:bodyPr>
          <a:lstStyle/>
          <a:p>
            <a:r>
              <a:rPr lang="en-US" altLang="zh-TW" dirty="0"/>
              <a:t>https://2.python-requests.org//en/master/</a:t>
            </a:r>
            <a:endParaRPr lang="zh-TW" altLang="en-US" dirty="0"/>
          </a:p>
        </p:txBody>
      </p:sp>
    </p:spTree>
    <p:extLst>
      <p:ext uri="{BB962C8B-B14F-4D97-AF65-F5344CB8AC3E}">
        <p14:creationId xmlns:p14="http://schemas.microsoft.com/office/powerpoint/2010/main" val="31846117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lang="zh-TW" altLang="en-US" dirty="0" smtClean="0"/>
              <a:t>測試</a:t>
            </a:r>
            <a:r>
              <a:rPr lang="en-US" altLang="zh-TW" dirty="0" smtClean="0"/>
              <a:t>Http</a:t>
            </a:r>
            <a:r>
              <a:rPr lang="zh-TW" altLang="en-US" dirty="0" smtClean="0"/>
              <a:t>的八種方法</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539552" y="1700808"/>
            <a:ext cx="7913294" cy="3529890"/>
          </a:xfrm>
          <a:prstGeom prst="rect">
            <a:avLst/>
          </a:prstGeom>
        </p:spPr>
      </p:pic>
    </p:spTree>
    <p:extLst>
      <p:ext uri="{BB962C8B-B14F-4D97-AF65-F5344CB8AC3E}">
        <p14:creationId xmlns:p14="http://schemas.microsoft.com/office/powerpoint/2010/main" val="3531470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42872" y="1770744"/>
            <a:ext cx="8858256" cy="3316511"/>
          </a:xfrm>
          <a:prstGeom prst="rect">
            <a:avLst/>
          </a:prstGeom>
        </p:spPr>
      </p:pic>
    </p:spTree>
    <p:extLst>
      <p:ext uri="{BB962C8B-B14F-4D97-AF65-F5344CB8AC3E}">
        <p14:creationId xmlns:p14="http://schemas.microsoft.com/office/powerpoint/2010/main" val="23394834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48680"/>
            <a:ext cx="5410944" cy="868958"/>
          </a:xfrm>
        </p:spPr>
        <p:txBody>
          <a:bodyPr/>
          <a:lstStyle/>
          <a:p>
            <a:pPr algn="l"/>
            <a:r>
              <a:rPr lang="en-US" altLang="zh-TW" dirty="0"/>
              <a:t>http://httpbin.org/get</a:t>
            </a:r>
            <a:endParaRPr lang="zh-TW" altLang="en-US" dirty="0"/>
          </a:p>
        </p:txBody>
      </p:sp>
      <p:pic>
        <p:nvPicPr>
          <p:cNvPr id="4" name="內容版面配置區 3"/>
          <p:cNvPicPr>
            <a:picLocks noGrp="1" noChangeAspect="1"/>
          </p:cNvPicPr>
          <p:nvPr>
            <p:ph idx="1"/>
          </p:nvPr>
        </p:nvPicPr>
        <p:blipFill rotWithShape="1">
          <a:blip r:embed="rId2"/>
          <a:srcRect t="10179" r="9728" b="51637"/>
          <a:stretch/>
        </p:blipFill>
        <p:spPr>
          <a:xfrm>
            <a:off x="323528" y="2060848"/>
            <a:ext cx="8776650" cy="2088231"/>
          </a:xfrm>
          <a:prstGeom prst="rect">
            <a:avLst/>
          </a:prstGeom>
        </p:spPr>
      </p:pic>
    </p:spTree>
    <p:extLst>
      <p:ext uri="{BB962C8B-B14F-4D97-AF65-F5344CB8AC3E}">
        <p14:creationId xmlns:p14="http://schemas.microsoft.com/office/powerpoint/2010/main" val="1882404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509186"/>
            <a:ext cx="6408712" cy="5632311"/>
          </a:xfrm>
          <a:prstGeom prst="rect">
            <a:avLst/>
          </a:prstGeom>
        </p:spPr>
        <p:txBody>
          <a:bodyPr wrap="square">
            <a:spAutoFit/>
          </a:bodyPr>
          <a:lstStyle/>
          <a:p>
            <a:r>
              <a:rPr lang="en-US" altLang="zh-TW" sz="2400" dirty="0"/>
              <a:t># </a:t>
            </a:r>
            <a:r>
              <a:rPr lang="zh-TW" altLang="en-US" sz="2400" dirty="0"/>
              <a:t>引入 </a:t>
            </a:r>
            <a:r>
              <a:rPr lang="en-US" altLang="zh-TW" sz="2400" dirty="0"/>
              <a:t>requests </a:t>
            </a:r>
            <a:r>
              <a:rPr lang="zh-TW" altLang="en-US" sz="2400" dirty="0"/>
              <a:t>模組</a:t>
            </a:r>
          </a:p>
          <a:p>
            <a:r>
              <a:rPr lang="en-US" altLang="zh-TW" sz="2400" dirty="0"/>
              <a:t>import requests</a:t>
            </a:r>
          </a:p>
          <a:p>
            <a:endParaRPr lang="en-US" altLang="zh-TW" sz="2400" dirty="0"/>
          </a:p>
          <a:p>
            <a:r>
              <a:rPr lang="en-US" altLang="zh-TW" sz="2400" dirty="0"/>
              <a:t># </a:t>
            </a:r>
            <a:r>
              <a:rPr lang="zh-TW" altLang="en-US" sz="2400" dirty="0"/>
              <a:t>使用 </a:t>
            </a:r>
            <a:r>
              <a:rPr lang="en-US" altLang="zh-TW" sz="2400" dirty="0"/>
              <a:t>GET </a:t>
            </a:r>
            <a:r>
              <a:rPr lang="zh-TW" altLang="en-US" sz="2400" dirty="0"/>
              <a:t>方式下載普通網頁</a:t>
            </a:r>
          </a:p>
          <a:p>
            <a:r>
              <a:rPr lang="en-US" altLang="zh-TW" sz="2400" dirty="0"/>
              <a:t>r = </a:t>
            </a:r>
            <a:r>
              <a:rPr lang="en-US" altLang="zh-TW" sz="2400" dirty="0" err="1"/>
              <a:t>requests.</a:t>
            </a:r>
            <a:r>
              <a:rPr lang="en-US" altLang="zh-TW" sz="2400" b="1" dirty="0" err="1">
                <a:solidFill>
                  <a:srgbClr val="FF0000"/>
                </a:solidFill>
                <a:effectLst>
                  <a:outerShdw blurRad="38100" dist="38100" dir="2700000" algn="tl">
                    <a:srgbClr val="000000">
                      <a:alpha val="43137"/>
                    </a:srgbClr>
                  </a:outerShdw>
                </a:effectLst>
              </a:rPr>
              <a:t>get</a:t>
            </a:r>
            <a:r>
              <a:rPr lang="en-US" altLang="zh-TW" sz="2400" dirty="0"/>
              <a:t>('https://www.google.com.tw/')</a:t>
            </a:r>
          </a:p>
          <a:p>
            <a:endParaRPr lang="zh-TW" altLang="en-US" sz="2400" dirty="0"/>
          </a:p>
          <a:p>
            <a:r>
              <a:rPr lang="en-US" altLang="zh-TW" sz="2400" dirty="0"/>
              <a:t># </a:t>
            </a:r>
            <a:r>
              <a:rPr lang="zh-TW" altLang="en-US" sz="2400" dirty="0"/>
              <a:t>伺服器回應的狀態碼</a:t>
            </a:r>
          </a:p>
          <a:p>
            <a:r>
              <a:rPr lang="en-US" altLang="zh-TW" sz="2400" dirty="0"/>
              <a:t>print(</a:t>
            </a:r>
            <a:r>
              <a:rPr lang="en-US" altLang="zh-TW" sz="2400" dirty="0" err="1"/>
              <a:t>r.</a:t>
            </a:r>
            <a:r>
              <a:rPr lang="en-US" altLang="zh-TW" sz="2400" b="1" dirty="0" err="1">
                <a:solidFill>
                  <a:srgbClr val="FF0000"/>
                </a:solidFill>
                <a:effectLst>
                  <a:outerShdw blurRad="38100" dist="38100" dir="2700000" algn="tl">
                    <a:srgbClr val="000000">
                      <a:alpha val="43137"/>
                    </a:srgbClr>
                  </a:outerShdw>
                </a:effectLst>
              </a:rPr>
              <a:t>status_cod</a:t>
            </a:r>
            <a:r>
              <a:rPr lang="en-US" altLang="zh-TW" sz="2400" dirty="0" err="1"/>
              <a:t>e</a:t>
            </a:r>
            <a:r>
              <a:rPr lang="en-US" altLang="zh-TW" sz="2400" dirty="0"/>
              <a:t>)</a:t>
            </a:r>
          </a:p>
          <a:p>
            <a:endParaRPr lang="zh-TW" altLang="en-US" sz="2400" dirty="0"/>
          </a:p>
          <a:p>
            <a:r>
              <a:rPr lang="en-US" altLang="zh-TW" sz="2400" dirty="0"/>
              <a:t># </a:t>
            </a:r>
            <a:r>
              <a:rPr lang="zh-TW" altLang="en-US" sz="2400" dirty="0"/>
              <a:t>檢查狀態碼是否 </a:t>
            </a:r>
            <a:r>
              <a:rPr lang="en-US" altLang="zh-TW" sz="2400" dirty="0"/>
              <a:t>OK</a:t>
            </a:r>
          </a:p>
          <a:p>
            <a:r>
              <a:rPr lang="en-US" altLang="zh-TW" sz="2400" dirty="0"/>
              <a:t>if </a:t>
            </a:r>
            <a:r>
              <a:rPr lang="en-US" altLang="zh-TW" sz="2400" dirty="0" err="1"/>
              <a:t>r.status_code</a:t>
            </a:r>
            <a:r>
              <a:rPr lang="en-US" altLang="zh-TW" sz="2400" dirty="0"/>
              <a:t> == </a:t>
            </a:r>
            <a:r>
              <a:rPr lang="en-US" altLang="zh-TW" sz="2400" dirty="0" err="1"/>
              <a:t>requests.codes.ok</a:t>
            </a:r>
            <a:r>
              <a:rPr lang="en-US" altLang="zh-TW" sz="2400" dirty="0"/>
              <a:t>:</a:t>
            </a:r>
          </a:p>
          <a:p>
            <a:r>
              <a:rPr lang="en-US" altLang="zh-TW" sz="2400" dirty="0"/>
              <a:t>  print("OK")</a:t>
            </a:r>
          </a:p>
          <a:p>
            <a:endParaRPr lang="zh-TW" altLang="en-US" sz="2400" dirty="0"/>
          </a:p>
          <a:p>
            <a:r>
              <a:rPr lang="en-US" altLang="zh-TW" sz="2400" dirty="0"/>
              <a:t># </a:t>
            </a:r>
            <a:r>
              <a:rPr lang="zh-TW" altLang="en-US" sz="2400" dirty="0"/>
              <a:t>輸出網頁 </a:t>
            </a:r>
            <a:r>
              <a:rPr lang="en-US" altLang="zh-TW" sz="2400" dirty="0"/>
              <a:t>HTML </a:t>
            </a:r>
            <a:r>
              <a:rPr lang="zh-TW" altLang="en-US" sz="2400" dirty="0"/>
              <a:t>原始碼</a:t>
            </a:r>
          </a:p>
          <a:p>
            <a:r>
              <a:rPr lang="en-US" altLang="zh-TW" sz="2400" dirty="0"/>
              <a:t>print(</a:t>
            </a:r>
            <a:r>
              <a:rPr lang="en-US" altLang="zh-TW" sz="2400" dirty="0" err="1"/>
              <a:t>r.</a:t>
            </a:r>
            <a:r>
              <a:rPr lang="en-US" altLang="zh-TW" sz="2400" b="1" dirty="0" err="1">
                <a:solidFill>
                  <a:srgbClr val="FF0000"/>
                </a:solidFill>
                <a:effectLst>
                  <a:outerShdw blurRad="38100" dist="38100" dir="2700000" algn="tl">
                    <a:srgbClr val="000000">
                      <a:alpha val="43137"/>
                    </a:srgbClr>
                  </a:outerShdw>
                </a:effectLst>
              </a:rPr>
              <a:t>text</a:t>
            </a:r>
            <a:r>
              <a:rPr lang="en-US" altLang="zh-TW" sz="2400" dirty="0"/>
              <a:t>)</a:t>
            </a:r>
            <a:endParaRPr lang="zh-TW" altLang="en-US" sz="2400" dirty="0"/>
          </a:p>
        </p:txBody>
      </p:sp>
      <p:sp>
        <p:nvSpPr>
          <p:cNvPr id="3" name="矩形 2"/>
          <p:cNvSpPr/>
          <p:nvPr/>
        </p:nvSpPr>
        <p:spPr>
          <a:xfrm>
            <a:off x="5626075" y="2996952"/>
            <a:ext cx="3246675" cy="1200329"/>
          </a:xfrm>
          <a:prstGeom prst="rect">
            <a:avLst/>
          </a:prstGeom>
        </p:spPr>
        <p:txBody>
          <a:bodyPr wrap="square">
            <a:spAutoFit/>
          </a:bodyPr>
          <a:lstStyle/>
          <a:p>
            <a:r>
              <a:rPr lang="en-US" altLang="zh-TW" dirty="0"/>
              <a:t>200</a:t>
            </a:r>
          </a:p>
          <a:p>
            <a:r>
              <a:rPr lang="zh-TW" altLang="en-US" dirty="0"/>
              <a:t>如果顯示 </a:t>
            </a:r>
            <a:r>
              <a:rPr lang="en-US" altLang="zh-TW" dirty="0"/>
              <a:t>200 </a:t>
            </a:r>
            <a:r>
              <a:rPr lang="zh-TW" altLang="en-US" dirty="0"/>
              <a:t>就代表沒問題。我們也可以利用以下這個判斷式來檢查狀態碼：</a:t>
            </a:r>
            <a:endParaRPr lang="zh-TW" altLang="en-US" dirty="0"/>
          </a:p>
        </p:txBody>
      </p:sp>
      <p:sp>
        <p:nvSpPr>
          <p:cNvPr id="4" name="矩形 3"/>
          <p:cNvSpPr/>
          <p:nvPr/>
        </p:nvSpPr>
        <p:spPr>
          <a:xfrm>
            <a:off x="5626075" y="4941168"/>
            <a:ext cx="3212355" cy="1200329"/>
          </a:xfrm>
          <a:prstGeom prst="rect">
            <a:avLst/>
          </a:prstGeom>
        </p:spPr>
        <p:txBody>
          <a:bodyPr wrap="square">
            <a:spAutoFit/>
          </a:bodyPr>
          <a:lstStyle/>
          <a:p>
            <a:r>
              <a:rPr lang="zh-TW" altLang="en-US" dirty="0"/>
              <a:t>在確認狀態碼沒問題之後，接著即可放心使用抓回來的資料，如果要查看原始的網頁 </a:t>
            </a:r>
            <a:r>
              <a:rPr lang="en-US" altLang="zh-TW" dirty="0"/>
              <a:t>HTML </a:t>
            </a:r>
            <a:r>
              <a:rPr lang="zh-TW" altLang="en-US" dirty="0"/>
              <a:t>程式碼，可以從 </a:t>
            </a:r>
            <a:r>
              <a:rPr lang="en-US" altLang="zh-TW" dirty="0" err="1"/>
              <a:t>r.text</a:t>
            </a:r>
            <a:r>
              <a:rPr lang="en-US" altLang="zh-TW" dirty="0"/>
              <a:t> </a:t>
            </a:r>
            <a:r>
              <a:rPr lang="zh-TW" altLang="en-US" dirty="0"/>
              <a:t>取得：</a:t>
            </a:r>
            <a:endParaRPr lang="zh-TW" altLang="en-US" dirty="0"/>
          </a:p>
        </p:txBody>
      </p:sp>
    </p:spTree>
    <p:extLst>
      <p:ext uri="{BB962C8B-B14F-4D97-AF65-F5344CB8AC3E}">
        <p14:creationId xmlns:p14="http://schemas.microsoft.com/office/powerpoint/2010/main" val="22291407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600201"/>
            <a:ext cx="8229600" cy="1468760"/>
          </a:xfrm>
        </p:spPr>
        <p:txBody>
          <a:bodyPr>
            <a:normAutofit lnSpcReduction="10000"/>
          </a:bodyPr>
          <a:lstStyle/>
          <a:p>
            <a:pPr marL="0" indent="0">
              <a:buNone/>
            </a:pPr>
            <a:r>
              <a:rPr lang="en-US" altLang="zh-TW" dirty="0"/>
              <a:t>[Python] Requests </a:t>
            </a:r>
            <a:r>
              <a:rPr lang="zh-TW" altLang="en-US" dirty="0"/>
              <a:t>教學</a:t>
            </a:r>
            <a:r>
              <a:rPr lang="en-US" altLang="zh-TW" dirty="0" smtClean="0"/>
              <a:t>https</a:t>
            </a:r>
            <a:r>
              <a:rPr lang="en-US" altLang="zh-TW" dirty="0"/>
              <a:t>://zwindr.blogspot.com/2016/08/python-requests.html</a:t>
            </a:r>
            <a:endParaRPr lang="zh-TW" altLang="en-US" dirty="0"/>
          </a:p>
        </p:txBody>
      </p:sp>
    </p:spTree>
    <p:extLst>
      <p:ext uri="{BB962C8B-B14F-4D97-AF65-F5344CB8AC3E}">
        <p14:creationId xmlns:p14="http://schemas.microsoft.com/office/powerpoint/2010/main" val="39156137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619672" y="2132856"/>
            <a:ext cx="6323654" cy="2308324"/>
          </a:xfrm>
          <a:prstGeom prst="rect">
            <a:avLst/>
          </a:prstGeom>
        </p:spPr>
        <p:txBody>
          <a:bodyPr wrap="none">
            <a:spAutoFit/>
          </a:bodyPr>
          <a:lstStyle/>
          <a:p>
            <a:endParaRPr lang="en-US" altLang="zh-TW" sz="4800" b="1" dirty="0" smtClean="0">
              <a:solidFill>
                <a:schemeClr val="bg1"/>
              </a:solidFill>
              <a:effectLst>
                <a:outerShdw blurRad="38100" dist="38100" dir="2700000" algn="tl">
                  <a:srgbClr val="000000">
                    <a:alpha val="43137"/>
                  </a:srgbClr>
                </a:outerShdw>
              </a:effectLst>
            </a:endParaRPr>
          </a:p>
          <a:p>
            <a:r>
              <a:rPr lang="zh-TW" altLang="en-US" sz="4800" b="1" dirty="0" smtClean="0">
                <a:solidFill>
                  <a:schemeClr val="bg1"/>
                </a:solidFill>
                <a:effectLst>
                  <a:outerShdw blurRad="38100" dist="38100" dir="2700000" algn="tl">
                    <a:srgbClr val="000000">
                      <a:alpha val="43137"/>
                    </a:srgbClr>
                  </a:outerShdw>
                </a:effectLst>
              </a:rPr>
              <a:t>第三方套件</a:t>
            </a:r>
            <a:endParaRPr lang="en-US" altLang="zh-TW" sz="4800" b="1" dirty="0" smtClean="0">
              <a:solidFill>
                <a:schemeClr val="bg1"/>
              </a:solidFill>
              <a:effectLst>
                <a:outerShdw blurRad="38100" dist="38100" dir="2700000" algn="tl">
                  <a:srgbClr val="000000">
                    <a:alpha val="43137"/>
                  </a:srgbClr>
                </a:outerShdw>
              </a:effectLst>
            </a:endParaRPr>
          </a:p>
          <a:p>
            <a:r>
              <a:rPr lang="en-US" altLang="zh-TW" sz="4800" b="1" dirty="0" smtClean="0">
                <a:solidFill>
                  <a:schemeClr val="bg1"/>
                </a:solidFill>
                <a:effectLst>
                  <a:outerShdw blurRad="38100" dist="38100" dir="2700000" algn="tl">
                    <a:srgbClr val="000000">
                      <a:alpha val="43137"/>
                    </a:srgbClr>
                  </a:outerShdw>
                </a:effectLst>
              </a:rPr>
              <a:t>Python</a:t>
            </a:r>
            <a:r>
              <a:rPr lang="zh-TW" altLang="en-US" sz="4800" b="1" dirty="0" smtClean="0">
                <a:solidFill>
                  <a:schemeClr val="bg1"/>
                </a:solidFill>
                <a:effectLst>
                  <a:outerShdw blurRad="38100" dist="38100" dir="2700000" algn="tl">
                    <a:srgbClr val="000000">
                      <a:alpha val="43137"/>
                    </a:srgbClr>
                  </a:outerShdw>
                </a:effectLst>
              </a:rPr>
              <a:t>與網站安全測試</a:t>
            </a:r>
            <a:endParaRPr lang="zh-TW" altLang="en-US" sz="48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763688" y="4973836"/>
            <a:ext cx="3727111" cy="523220"/>
          </a:xfrm>
          <a:prstGeom prst="rect">
            <a:avLst/>
          </a:prstGeom>
        </p:spPr>
        <p:txBody>
          <a:bodyPr wrap="none">
            <a:spAutoFit/>
          </a:bodyPr>
          <a:lstStyle/>
          <a:p>
            <a:r>
              <a:rPr lang="en-US" altLang="zh-TW" sz="2800" b="1" dirty="0">
                <a:solidFill>
                  <a:srgbClr val="FFFF00"/>
                </a:solidFill>
                <a:effectLst>
                  <a:outerShdw blurRad="38100" dist="38100" dir="2700000" algn="tl">
                    <a:srgbClr val="000000">
                      <a:alpha val="43137"/>
                    </a:srgbClr>
                  </a:outerShdw>
                </a:effectLst>
              </a:rPr>
              <a:t>python</a:t>
            </a:r>
            <a:r>
              <a:rPr lang="zh-TW" altLang="en-US" sz="2800" b="1" dirty="0">
                <a:solidFill>
                  <a:srgbClr val="FFFF00"/>
                </a:solidFill>
                <a:effectLst>
                  <a:outerShdw blurRad="38100" dist="38100" dir="2700000" algn="tl">
                    <a:srgbClr val="000000">
                      <a:alpha val="43137"/>
                    </a:srgbClr>
                  </a:outerShdw>
                </a:effectLst>
              </a:rPr>
              <a:t>網路爬蟲 </a:t>
            </a:r>
            <a:r>
              <a:rPr lang="en-US" altLang="zh-TW" sz="2800" b="1" dirty="0" err="1">
                <a:solidFill>
                  <a:srgbClr val="FFFF00"/>
                </a:solidFill>
                <a:effectLst>
                  <a:outerShdw blurRad="38100" dist="38100" dir="2700000" algn="tl">
                    <a:srgbClr val="000000">
                      <a:alpha val="43137"/>
                    </a:srgbClr>
                  </a:outerShdw>
                </a:effectLst>
              </a:rPr>
              <a:t>github</a:t>
            </a:r>
            <a:endParaRPr lang="zh-TW" altLang="en-US"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4408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23528" y="476672"/>
            <a:ext cx="2304256" cy="2857500"/>
          </a:xfrm>
          <a:prstGeom prst="rect">
            <a:avLst/>
          </a:prstGeom>
        </p:spPr>
      </p:pic>
      <p:sp>
        <p:nvSpPr>
          <p:cNvPr id="3" name="矩形 2"/>
          <p:cNvSpPr/>
          <p:nvPr/>
        </p:nvSpPr>
        <p:spPr>
          <a:xfrm>
            <a:off x="341784" y="3645024"/>
            <a:ext cx="2718048" cy="1015663"/>
          </a:xfrm>
          <a:prstGeom prst="rect">
            <a:avLst/>
          </a:prstGeom>
        </p:spPr>
        <p:txBody>
          <a:bodyPr wrap="square">
            <a:spAutoFit/>
          </a:bodyPr>
          <a:lstStyle/>
          <a:p>
            <a:r>
              <a:rPr lang="en-US" altLang="zh-TW" sz="1200" dirty="0"/>
              <a:t>Python </a:t>
            </a:r>
            <a:r>
              <a:rPr lang="zh-TW" altLang="en-US" sz="1200" dirty="0"/>
              <a:t>網路爬蟲與資料分析入門實戰 </a:t>
            </a:r>
          </a:p>
          <a:p>
            <a:r>
              <a:rPr lang="zh-TW" altLang="en-US" sz="1200" dirty="0"/>
              <a:t>林俊瑋、林修博</a:t>
            </a:r>
          </a:p>
          <a:p>
            <a:r>
              <a:rPr lang="zh-TW" altLang="en-US" sz="1200" dirty="0" smtClean="0"/>
              <a:t>博</a:t>
            </a:r>
            <a:r>
              <a:rPr lang="zh-TW" altLang="en-US" sz="1200" dirty="0"/>
              <a:t>碩文化</a:t>
            </a:r>
          </a:p>
          <a:p>
            <a:r>
              <a:rPr lang="zh-TW" altLang="en-US" sz="1200" dirty="0"/>
              <a:t>出版日期</a:t>
            </a:r>
            <a:r>
              <a:rPr lang="en-US" altLang="zh-TW" sz="1200" dirty="0"/>
              <a:t>:</a:t>
            </a:r>
          </a:p>
          <a:p>
            <a:r>
              <a:rPr lang="en-US" altLang="zh-TW" sz="1200" dirty="0"/>
              <a:t>2018-10-04</a:t>
            </a:r>
            <a:endParaRPr lang="zh-TW" altLang="en-US" sz="1200" dirty="0"/>
          </a:p>
        </p:txBody>
      </p:sp>
      <p:sp>
        <p:nvSpPr>
          <p:cNvPr id="5" name="矩形 4"/>
          <p:cNvSpPr/>
          <p:nvPr/>
        </p:nvSpPr>
        <p:spPr>
          <a:xfrm>
            <a:off x="261399" y="4869160"/>
            <a:ext cx="2808710" cy="1569660"/>
          </a:xfrm>
          <a:prstGeom prst="rect">
            <a:avLst/>
          </a:prstGeom>
        </p:spPr>
        <p:txBody>
          <a:bodyPr wrap="square">
            <a:spAutoFit/>
          </a:bodyPr>
          <a:lstStyle/>
          <a:p>
            <a:r>
              <a:rPr lang="zh-TW" altLang="en-US" sz="1200" dirty="0"/>
              <a:t>附表 本書範例目標網站列表</a:t>
            </a:r>
          </a:p>
          <a:p>
            <a:endParaRPr lang="zh-TW" altLang="en-US" sz="1200" dirty="0"/>
          </a:p>
          <a:p>
            <a:r>
              <a:rPr lang="zh-TW" altLang="en-US" sz="1200" dirty="0"/>
              <a:t>附錄</a:t>
            </a:r>
            <a:r>
              <a:rPr lang="en-US" altLang="zh-TW" sz="1200" dirty="0"/>
              <a:t>A </a:t>
            </a:r>
            <a:r>
              <a:rPr lang="zh-TW" altLang="en-US" sz="1200" dirty="0"/>
              <a:t>在 </a:t>
            </a:r>
            <a:r>
              <a:rPr lang="en-US" altLang="zh-TW" sz="1200" dirty="0"/>
              <a:t>Mac </a:t>
            </a:r>
            <a:r>
              <a:rPr lang="zh-TW" altLang="en-US" sz="1200" dirty="0"/>
              <a:t>安裝</a:t>
            </a:r>
            <a:r>
              <a:rPr lang="en-US" altLang="zh-TW" sz="1200" dirty="0"/>
              <a:t>Anaconda </a:t>
            </a:r>
            <a:r>
              <a:rPr lang="zh-TW" altLang="en-US" sz="1200" dirty="0"/>
              <a:t>開發環境</a:t>
            </a:r>
          </a:p>
          <a:p>
            <a:endParaRPr lang="zh-TW" altLang="en-US" sz="1200" dirty="0"/>
          </a:p>
          <a:p>
            <a:r>
              <a:rPr lang="zh-TW" altLang="en-US" sz="1200" dirty="0"/>
              <a:t>附錄</a:t>
            </a:r>
            <a:r>
              <a:rPr lang="en-US" altLang="zh-TW" sz="1200" dirty="0"/>
              <a:t>B Python </a:t>
            </a:r>
            <a:r>
              <a:rPr lang="zh-TW" altLang="en-US" sz="1200" dirty="0"/>
              <a:t>爬蟲框架</a:t>
            </a:r>
            <a:r>
              <a:rPr lang="en-US" altLang="zh-TW" sz="1200" dirty="0" err="1"/>
              <a:t>Scrapy</a:t>
            </a:r>
            <a:r>
              <a:rPr lang="en-US" altLang="zh-TW" sz="1200" dirty="0"/>
              <a:t> </a:t>
            </a:r>
            <a:r>
              <a:rPr lang="zh-TW" altLang="en-US" sz="1200" dirty="0"/>
              <a:t>入門教學</a:t>
            </a:r>
          </a:p>
          <a:p>
            <a:r>
              <a:rPr lang="en-US" altLang="zh-TW" sz="1200" dirty="0"/>
              <a:t>B-1 </a:t>
            </a:r>
            <a:r>
              <a:rPr lang="en-US" altLang="zh-TW" sz="1200" dirty="0" err="1"/>
              <a:t>Scrapy</a:t>
            </a:r>
            <a:r>
              <a:rPr lang="en-US" altLang="zh-TW" sz="1200" dirty="0"/>
              <a:t> </a:t>
            </a:r>
            <a:r>
              <a:rPr lang="zh-TW" altLang="en-US" sz="1200" dirty="0"/>
              <a:t>環境安裝</a:t>
            </a:r>
          </a:p>
          <a:p>
            <a:r>
              <a:rPr lang="en-US" altLang="zh-TW" sz="1200" dirty="0"/>
              <a:t>B-2 </a:t>
            </a:r>
            <a:r>
              <a:rPr lang="zh-TW" altLang="en-US" sz="1200" dirty="0"/>
              <a:t>簡易部落格爬蟲</a:t>
            </a:r>
          </a:p>
          <a:p>
            <a:r>
              <a:rPr lang="en-US" altLang="zh-TW" sz="1200" dirty="0"/>
              <a:t>B-3 </a:t>
            </a:r>
            <a:r>
              <a:rPr lang="en-US" altLang="zh-TW" sz="1200" dirty="0" err="1"/>
              <a:t>Scrapy</a:t>
            </a:r>
            <a:r>
              <a:rPr lang="en-US" altLang="zh-TW" sz="1200" dirty="0"/>
              <a:t> </a:t>
            </a:r>
            <a:r>
              <a:rPr lang="zh-TW" altLang="en-US" sz="1200" dirty="0"/>
              <a:t>系統架構</a:t>
            </a:r>
            <a:endParaRPr lang="zh-TW" altLang="en-US" sz="1200" dirty="0"/>
          </a:p>
        </p:txBody>
      </p:sp>
      <p:sp>
        <p:nvSpPr>
          <p:cNvPr id="6" name="矩形 5"/>
          <p:cNvSpPr/>
          <p:nvPr/>
        </p:nvSpPr>
        <p:spPr>
          <a:xfrm>
            <a:off x="3851920" y="836712"/>
            <a:ext cx="4572000" cy="5355312"/>
          </a:xfrm>
          <a:prstGeom prst="rect">
            <a:avLst/>
          </a:prstGeom>
        </p:spPr>
        <p:txBody>
          <a:bodyPr>
            <a:spAutoFit/>
          </a:bodyPr>
          <a:lstStyle/>
          <a:p>
            <a:r>
              <a:rPr lang="en-US" altLang="zh-TW" dirty="0"/>
              <a:t>Chapter 01 </a:t>
            </a:r>
            <a:r>
              <a:rPr lang="zh-TW" altLang="en-US" dirty="0"/>
              <a:t>環境設定與網頁爬蟲初探</a:t>
            </a:r>
          </a:p>
          <a:p>
            <a:r>
              <a:rPr lang="en-US" altLang="zh-TW" dirty="0"/>
              <a:t>1-1 </a:t>
            </a:r>
            <a:r>
              <a:rPr lang="zh-TW" altLang="en-US" dirty="0"/>
              <a:t>環境設定及套件安裝：</a:t>
            </a:r>
            <a:r>
              <a:rPr lang="en-US" altLang="zh-TW" dirty="0"/>
              <a:t>Anaconda</a:t>
            </a:r>
          </a:p>
          <a:p>
            <a:r>
              <a:rPr lang="en-US" altLang="zh-TW" dirty="0"/>
              <a:t>1-2 </a:t>
            </a:r>
            <a:r>
              <a:rPr lang="zh-TW" altLang="en-US" dirty="0"/>
              <a:t>使用</a:t>
            </a:r>
            <a:r>
              <a:rPr lang="en-US" altLang="zh-TW" dirty="0"/>
              <a:t>IDE</a:t>
            </a:r>
            <a:r>
              <a:rPr lang="zh-TW" altLang="en-US" dirty="0"/>
              <a:t>：</a:t>
            </a:r>
            <a:r>
              <a:rPr lang="en-US" altLang="zh-TW" dirty="0" err="1"/>
              <a:t>PyCharm</a:t>
            </a:r>
            <a:endParaRPr lang="en-US" altLang="zh-TW" dirty="0"/>
          </a:p>
          <a:p>
            <a:r>
              <a:rPr lang="en-US" altLang="zh-TW" dirty="0"/>
              <a:t>1-3 </a:t>
            </a:r>
            <a:r>
              <a:rPr lang="zh-TW" altLang="en-US" dirty="0"/>
              <a:t>使用</a:t>
            </a:r>
            <a:r>
              <a:rPr lang="en-US" altLang="zh-TW" dirty="0" err="1"/>
              <a:t>Jupyter</a:t>
            </a:r>
            <a:r>
              <a:rPr lang="en-US" altLang="zh-TW" dirty="0"/>
              <a:t> Notebook</a:t>
            </a:r>
          </a:p>
          <a:p>
            <a:r>
              <a:rPr lang="en-US" altLang="zh-TW" dirty="0"/>
              <a:t>1-4 </a:t>
            </a:r>
            <a:r>
              <a:rPr lang="zh-TW" altLang="en-US" dirty="0"/>
              <a:t>網頁文件解構與網頁爬蟲初探</a:t>
            </a:r>
          </a:p>
          <a:p>
            <a:endParaRPr lang="zh-TW" altLang="en-US" dirty="0"/>
          </a:p>
          <a:p>
            <a:r>
              <a:rPr lang="en-US" altLang="zh-TW" dirty="0"/>
              <a:t>Chapter 02 Beautiful Soup </a:t>
            </a:r>
            <a:r>
              <a:rPr lang="zh-TW" altLang="en-US" dirty="0"/>
              <a:t>講解與網頁解構</a:t>
            </a:r>
          </a:p>
          <a:p>
            <a:r>
              <a:rPr lang="en-US" altLang="zh-TW" dirty="0"/>
              <a:t>2-1 </a:t>
            </a:r>
            <a:r>
              <a:rPr lang="zh-TW" altLang="en-US" dirty="0"/>
              <a:t>不要重複造輪子：寫爬蟲之前</a:t>
            </a:r>
          </a:p>
          <a:p>
            <a:r>
              <a:rPr lang="en-US" altLang="zh-TW" dirty="0"/>
              <a:t>2-2 Beautiful Soup </a:t>
            </a:r>
            <a:r>
              <a:rPr lang="zh-TW" altLang="en-US" dirty="0"/>
              <a:t>重要功能 </a:t>
            </a:r>
            <a:r>
              <a:rPr lang="en-US" altLang="zh-TW" dirty="0"/>
              <a:t>(find(), </a:t>
            </a:r>
            <a:r>
              <a:rPr lang="en-US" altLang="zh-TW" dirty="0" err="1"/>
              <a:t>find_all</a:t>
            </a:r>
            <a:r>
              <a:rPr lang="en-US" altLang="zh-TW" dirty="0"/>
              <a:t>(), .text, .</a:t>
            </a:r>
            <a:r>
              <a:rPr lang="en-US" altLang="zh-TW" dirty="0" err="1"/>
              <a:t>stripped_strings</a:t>
            </a:r>
            <a:r>
              <a:rPr lang="en-US" altLang="zh-TW" dirty="0"/>
              <a:t>)</a:t>
            </a:r>
          </a:p>
          <a:p>
            <a:r>
              <a:rPr lang="en-US" altLang="zh-TW" dirty="0"/>
              <a:t>2-3 </a:t>
            </a:r>
            <a:r>
              <a:rPr lang="zh-TW" altLang="en-US" dirty="0"/>
              <a:t>網頁結構巡覽（</a:t>
            </a:r>
            <a:r>
              <a:rPr lang="en-US" altLang="zh-TW" dirty="0"/>
              <a:t>parent, children, siblings</a:t>
            </a:r>
            <a:r>
              <a:rPr lang="zh-TW" altLang="en-US" dirty="0"/>
              <a:t>）</a:t>
            </a:r>
          </a:p>
          <a:p>
            <a:r>
              <a:rPr lang="en-US" altLang="zh-TW" dirty="0"/>
              <a:t>2-4 </a:t>
            </a:r>
            <a:r>
              <a:rPr lang="zh-TW" altLang="en-US" dirty="0"/>
              <a:t>正規表示式 </a:t>
            </a:r>
            <a:r>
              <a:rPr lang="en-US" altLang="zh-TW" dirty="0"/>
              <a:t>(Regular Expression)</a:t>
            </a:r>
          </a:p>
          <a:p>
            <a:endParaRPr lang="en-US" altLang="zh-TW" dirty="0"/>
          </a:p>
          <a:p>
            <a:r>
              <a:rPr lang="en-US" altLang="zh-TW" dirty="0"/>
              <a:t>Chapter 03 </a:t>
            </a:r>
            <a:r>
              <a:rPr lang="zh-TW" altLang="en-US" dirty="0"/>
              <a:t>網頁爬蟲範例實戰</a:t>
            </a:r>
          </a:p>
          <a:p>
            <a:r>
              <a:rPr lang="en-US" altLang="zh-TW" dirty="0"/>
              <a:t>3-1 PTT </a:t>
            </a:r>
            <a:r>
              <a:rPr lang="zh-TW" altLang="en-US" dirty="0"/>
              <a:t>八卦板今日熱門文章</a:t>
            </a:r>
          </a:p>
          <a:p>
            <a:r>
              <a:rPr lang="en-US" altLang="zh-TW" dirty="0"/>
              <a:t>3-2 Yahoo </a:t>
            </a:r>
            <a:r>
              <a:rPr lang="zh-TW" altLang="en-US" dirty="0"/>
              <a:t>奇摩電影本週新片</a:t>
            </a:r>
          </a:p>
          <a:p>
            <a:r>
              <a:rPr lang="en-US" altLang="zh-TW" dirty="0"/>
              <a:t>3-3 </a:t>
            </a:r>
            <a:r>
              <a:rPr lang="zh-TW" altLang="en-US" dirty="0"/>
              <a:t>兩大報當日焦點新聞</a:t>
            </a:r>
          </a:p>
          <a:p>
            <a:r>
              <a:rPr lang="en-US" altLang="zh-TW" dirty="0"/>
              <a:t>3-4 Google </a:t>
            </a:r>
            <a:r>
              <a:rPr lang="zh-TW" altLang="en-US" dirty="0"/>
              <a:t>搜尋股價資訊</a:t>
            </a:r>
          </a:p>
          <a:p>
            <a:r>
              <a:rPr lang="en-US" altLang="zh-TW" dirty="0"/>
              <a:t>3-5 </a:t>
            </a:r>
            <a:r>
              <a:rPr lang="en-US" altLang="zh-TW" dirty="0" err="1"/>
              <a:t>Dcard</a:t>
            </a:r>
            <a:r>
              <a:rPr lang="en-US" altLang="zh-TW" dirty="0"/>
              <a:t> </a:t>
            </a:r>
            <a:r>
              <a:rPr lang="zh-TW" altLang="en-US" dirty="0"/>
              <a:t>今日熱門文章</a:t>
            </a:r>
            <a:endParaRPr lang="zh-TW" altLang="en-US" dirty="0"/>
          </a:p>
        </p:txBody>
      </p:sp>
    </p:spTree>
    <p:extLst>
      <p:ext uri="{BB962C8B-B14F-4D97-AF65-F5344CB8AC3E}">
        <p14:creationId xmlns:p14="http://schemas.microsoft.com/office/powerpoint/2010/main" val="12595605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476672"/>
            <a:ext cx="5832648" cy="5262979"/>
          </a:xfrm>
          <a:prstGeom prst="rect">
            <a:avLst/>
          </a:prstGeom>
        </p:spPr>
        <p:txBody>
          <a:bodyPr wrap="square">
            <a:spAutoFit/>
          </a:bodyPr>
          <a:lstStyle/>
          <a:p>
            <a:endParaRPr lang="zh-TW" altLang="en-US" sz="1200" dirty="0"/>
          </a:p>
          <a:p>
            <a:r>
              <a:rPr lang="en-US" altLang="zh-TW" sz="1200" dirty="0"/>
              <a:t>Chapter 04 </a:t>
            </a:r>
            <a:r>
              <a:rPr lang="zh-TW" altLang="en-US" sz="1200" dirty="0"/>
              <a:t>使用 </a:t>
            </a:r>
            <a:r>
              <a:rPr lang="en-US" altLang="zh-TW" sz="1200" dirty="0"/>
              <a:t>API</a:t>
            </a:r>
          </a:p>
          <a:p>
            <a:r>
              <a:rPr lang="en-US" altLang="zh-TW" sz="1200" dirty="0"/>
              <a:t>4-1 API </a:t>
            </a:r>
            <a:r>
              <a:rPr lang="zh-TW" altLang="en-US" sz="1200" dirty="0"/>
              <a:t>簡介</a:t>
            </a:r>
          </a:p>
          <a:p>
            <a:r>
              <a:rPr lang="en-US" altLang="zh-TW" sz="1200" dirty="0"/>
              <a:t>4-2 PTT </a:t>
            </a:r>
            <a:r>
              <a:rPr lang="zh-TW" altLang="en-US" sz="1200" dirty="0"/>
              <a:t>八卦板眾來源分佈 </a:t>
            </a:r>
            <a:r>
              <a:rPr lang="en-US" altLang="zh-TW" sz="1200" dirty="0"/>
              <a:t>(ipstack.com)</a:t>
            </a:r>
          </a:p>
          <a:p>
            <a:r>
              <a:rPr lang="en-US" altLang="zh-TW" sz="1200" dirty="0"/>
              <a:t>4-3 IMDB API</a:t>
            </a:r>
          </a:p>
          <a:p>
            <a:r>
              <a:rPr lang="en-US" altLang="zh-TW" sz="1200" dirty="0"/>
              <a:t>4-4 Google Maps APIs (Google Geocoding/Places API)</a:t>
            </a:r>
          </a:p>
          <a:p>
            <a:r>
              <a:rPr lang="en-US" altLang="zh-TW" sz="1200" dirty="0"/>
              <a:t>4-5 </a:t>
            </a:r>
            <a:r>
              <a:rPr lang="en-US" altLang="zh-TW" sz="1200" dirty="0" err="1"/>
              <a:t>Dcard</a:t>
            </a:r>
            <a:r>
              <a:rPr lang="en-US" altLang="zh-TW" sz="1200" dirty="0"/>
              <a:t> API</a:t>
            </a:r>
          </a:p>
          <a:p>
            <a:endParaRPr lang="en-US" altLang="zh-TW" sz="1200" dirty="0"/>
          </a:p>
          <a:p>
            <a:r>
              <a:rPr lang="en-US" altLang="zh-TW" sz="1200" dirty="0"/>
              <a:t>Chapter0 5 </a:t>
            </a:r>
            <a:r>
              <a:rPr lang="zh-TW" altLang="en-US" sz="1200" dirty="0"/>
              <a:t>資料儲存</a:t>
            </a:r>
          </a:p>
          <a:p>
            <a:r>
              <a:rPr lang="en-US" altLang="zh-TW" sz="1200" dirty="0"/>
              <a:t>5-1 </a:t>
            </a:r>
            <a:r>
              <a:rPr lang="zh-TW" altLang="en-US" sz="1200" dirty="0"/>
              <a:t>儲存圖片與多媒體檔案</a:t>
            </a:r>
          </a:p>
          <a:p>
            <a:r>
              <a:rPr lang="en-US" altLang="zh-TW" sz="1200" dirty="0"/>
              <a:t>5-2 </a:t>
            </a:r>
            <a:r>
              <a:rPr lang="zh-TW" altLang="en-US" sz="1200" dirty="0"/>
              <a:t>儲存資料到 </a:t>
            </a:r>
            <a:r>
              <a:rPr lang="en-US" altLang="zh-TW" sz="1200" dirty="0"/>
              <a:t>CSV </a:t>
            </a:r>
            <a:r>
              <a:rPr lang="zh-TW" altLang="en-US" sz="1200" dirty="0"/>
              <a:t>檔</a:t>
            </a:r>
          </a:p>
          <a:p>
            <a:r>
              <a:rPr lang="en-US" altLang="zh-TW" sz="1200" dirty="0"/>
              <a:t>5-3 </a:t>
            </a:r>
            <a:r>
              <a:rPr lang="zh-TW" altLang="en-US" sz="1200" dirty="0"/>
              <a:t>儲存資料到資料庫 </a:t>
            </a:r>
            <a:r>
              <a:rPr lang="en-US" altLang="zh-TW" sz="1200" dirty="0"/>
              <a:t>SQLite</a:t>
            </a:r>
          </a:p>
          <a:p>
            <a:endParaRPr lang="en-US" altLang="zh-TW" sz="1200" dirty="0"/>
          </a:p>
          <a:p>
            <a:r>
              <a:rPr lang="en-US" altLang="zh-TW" sz="1200" dirty="0"/>
              <a:t>Chapter 06 </a:t>
            </a:r>
            <a:r>
              <a:rPr lang="zh-TW" altLang="en-US" sz="1200" dirty="0"/>
              <a:t>不同編碼與類型的文件</a:t>
            </a:r>
          </a:p>
          <a:p>
            <a:r>
              <a:rPr lang="en-US" altLang="zh-TW" sz="1200" dirty="0"/>
              <a:t>6-1 </a:t>
            </a:r>
            <a:r>
              <a:rPr lang="zh-TW" altLang="en-US" sz="1200" dirty="0"/>
              <a:t>非 </a:t>
            </a:r>
            <a:r>
              <a:rPr lang="en-US" altLang="zh-TW" sz="1200" dirty="0"/>
              <a:t>UTF-8 </a:t>
            </a:r>
            <a:r>
              <a:rPr lang="zh-TW" altLang="en-US" sz="1200" dirty="0"/>
              <a:t>編碼的文件</a:t>
            </a:r>
          </a:p>
          <a:p>
            <a:r>
              <a:rPr lang="en-US" altLang="zh-TW" sz="1200" dirty="0"/>
              <a:t>6-2 XML </a:t>
            </a:r>
            <a:r>
              <a:rPr lang="zh-TW" altLang="en-US" sz="1200" dirty="0"/>
              <a:t>文件</a:t>
            </a:r>
          </a:p>
          <a:p>
            <a:endParaRPr lang="zh-TW" altLang="en-US" sz="1200" dirty="0"/>
          </a:p>
          <a:p>
            <a:r>
              <a:rPr lang="en-US" altLang="zh-TW" sz="1200" dirty="0"/>
              <a:t>Chapter 07 </a:t>
            </a:r>
            <a:r>
              <a:rPr lang="zh-TW" altLang="en-US" sz="1200" dirty="0"/>
              <a:t>進階爬蟲議題</a:t>
            </a:r>
          </a:p>
          <a:p>
            <a:r>
              <a:rPr lang="en-US" altLang="zh-TW" sz="1200" dirty="0"/>
              <a:t>7-1 </a:t>
            </a:r>
            <a:r>
              <a:rPr lang="zh-TW" altLang="en-US" sz="1200" dirty="0"/>
              <a:t>處理表單及登入頁 ：台灣高鐵時刻查詢</a:t>
            </a:r>
          </a:p>
          <a:p>
            <a:r>
              <a:rPr lang="en-US" altLang="zh-TW" sz="1200" dirty="0"/>
              <a:t>7-2 </a:t>
            </a:r>
            <a:r>
              <a:rPr lang="zh-TW" altLang="en-US" sz="1200" dirty="0"/>
              <a:t>處理表單及登入頁 ：</a:t>
            </a:r>
            <a:r>
              <a:rPr lang="en-US" altLang="zh-TW" sz="1200" dirty="0"/>
              <a:t>Yelp </a:t>
            </a:r>
            <a:r>
              <a:rPr lang="zh-TW" altLang="en-US" sz="1200" dirty="0"/>
              <a:t>登入</a:t>
            </a:r>
          </a:p>
          <a:p>
            <a:r>
              <a:rPr lang="en-US" altLang="zh-TW" sz="1200" dirty="0"/>
              <a:t>7-3 </a:t>
            </a:r>
            <a:r>
              <a:rPr lang="zh-TW" altLang="en-US" sz="1200" dirty="0"/>
              <a:t>使用</a:t>
            </a:r>
            <a:r>
              <a:rPr lang="en-US" altLang="zh-TW" sz="1200" dirty="0"/>
              <a:t>WebDriver</a:t>
            </a:r>
            <a:r>
              <a:rPr lang="zh-TW" altLang="en-US" sz="1200" dirty="0"/>
              <a:t>：台銀法拍屋資訊查詢</a:t>
            </a:r>
          </a:p>
          <a:p>
            <a:r>
              <a:rPr lang="en-US" altLang="zh-TW" sz="1200" dirty="0"/>
              <a:t>7-4 </a:t>
            </a:r>
            <a:r>
              <a:rPr lang="zh-TW" altLang="en-US" sz="1200" dirty="0"/>
              <a:t>爬蟲程式經驗談：被封鎖的常見原因、常用 </a:t>
            </a:r>
            <a:r>
              <a:rPr lang="en-US" altLang="zh-TW" sz="1200" dirty="0"/>
              <a:t>Header </a:t>
            </a:r>
            <a:r>
              <a:rPr lang="zh-TW" altLang="en-US" sz="1200" dirty="0"/>
              <a:t>欄位、網站隱藏欄位、使用代理伺服器</a:t>
            </a:r>
          </a:p>
          <a:p>
            <a:endParaRPr lang="zh-TW" altLang="en-US" sz="1200" dirty="0"/>
          </a:p>
          <a:p>
            <a:r>
              <a:rPr lang="en-US" altLang="zh-TW" sz="1200" dirty="0"/>
              <a:t>Chapter 08 </a:t>
            </a:r>
            <a:r>
              <a:rPr lang="zh-TW" altLang="en-US" sz="1200" dirty="0"/>
              <a:t>資料分析實戰</a:t>
            </a:r>
          </a:p>
          <a:p>
            <a:r>
              <a:rPr lang="en-US" altLang="zh-TW" sz="1200" dirty="0"/>
              <a:t>8-1 </a:t>
            </a:r>
            <a:r>
              <a:rPr lang="zh-TW" altLang="en-US" sz="1200" dirty="0"/>
              <a:t>台股每日盤後資訊爬蟲及策略回測（量化投資）</a:t>
            </a:r>
          </a:p>
          <a:p>
            <a:r>
              <a:rPr lang="en-US" altLang="zh-TW" sz="1200" dirty="0"/>
              <a:t>8-2 </a:t>
            </a:r>
            <a:r>
              <a:rPr lang="zh-TW" altLang="en-US" sz="1200" dirty="0"/>
              <a:t>電影評論情緒分析（中文自然語言處理與機器學習）</a:t>
            </a:r>
          </a:p>
          <a:p>
            <a:r>
              <a:rPr lang="en-US" altLang="zh-TW" sz="1200" dirty="0"/>
              <a:t>8-3 </a:t>
            </a:r>
            <a:r>
              <a:rPr lang="zh-TW" altLang="en-US" sz="1200" dirty="0"/>
              <a:t>商品特價 </a:t>
            </a:r>
            <a:r>
              <a:rPr lang="en-US" altLang="zh-TW" sz="1200" dirty="0"/>
              <a:t>Gmail </a:t>
            </a:r>
            <a:r>
              <a:rPr lang="zh-TW" altLang="en-US" sz="1200" dirty="0"/>
              <a:t>通知：</a:t>
            </a:r>
            <a:r>
              <a:rPr lang="en-US" altLang="zh-TW" sz="1200" dirty="0"/>
              <a:t>Costco </a:t>
            </a:r>
            <a:r>
              <a:rPr lang="zh-TW" altLang="en-US" sz="1200" dirty="0"/>
              <a:t>商品</a:t>
            </a:r>
            <a:r>
              <a:rPr lang="zh-TW" altLang="en-US" sz="1200" dirty="0" smtClean="0"/>
              <a:t>網頁</a:t>
            </a:r>
            <a:endParaRPr lang="zh-TW" altLang="en-US" sz="1200" dirty="0"/>
          </a:p>
        </p:txBody>
      </p:sp>
    </p:spTree>
    <p:extLst>
      <p:ext uri="{BB962C8B-B14F-4D97-AF65-F5344CB8AC3E}">
        <p14:creationId xmlns:p14="http://schemas.microsoft.com/office/powerpoint/2010/main" val="309559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67544" y="44624"/>
            <a:ext cx="3669085" cy="4968552"/>
          </a:xfrm>
          <a:prstGeom prst="rect">
            <a:avLst/>
          </a:prstGeom>
        </p:spPr>
      </p:pic>
      <p:sp>
        <p:nvSpPr>
          <p:cNvPr id="3" name="矩形 2"/>
          <p:cNvSpPr/>
          <p:nvPr/>
        </p:nvSpPr>
        <p:spPr>
          <a:xfrm>
            <a:off x="4125446" y="476672"/>
            <a:ext cx="4572000" cy="4801314"/>
          </a:xfrm>
          <a:prstGeom prst="rect">
            <a:avLst/>
          </a:prstGeom>
        </p:spPr>
        <p:txBody>
          <a:bodyPr>
            <a:spAutoFit/>
          </a:bodyPr>
          <a:lstStyle/>
          <a:p>
            <a:r>
              <a:rPr lang="en-US" altLang="zh-TW" dirty="0"/>
              <a:t>01 </a:t>
            </a:r>
            <a:r>
              <a:rPr lang="zh-TW" altLang="en-US" dirty="0"/>
              <a:t>認識程式設計與 </a:t>
            </a:r>
            <a:r>
              <a:rPr lang="en-US" altLang="zh-TW" dirty="0"/>
              <a:t>Python </a:t>
            </a:r>
            <a:endParaRPr lang="en-US" altLang="zh-TW" dirty="0" smtClean="0"/>
          </a:p>
          <a:p>
            <a:endParaRPr lang="zh-TW" altLang="en-US" dirty="0"/>
          </a:p>
          <a:p>
            <a:r>
              <a:rPr lang="en-US" altLang="zh-TW" dirty="0"/>
              <a:t>02 </a:t>
            </a:r>
            <a:r>
              <a:rPr lang="zh-TW" altLang="en-US" dirty="0"/>
              <a:t>變數與運算式 </a:t>
            </a:r>
            <a:endParaRPr lang="en-US" altLang="zh-TW" dirty="0" smtClean="0"/>
          </a:p>
          <a:p>
            <a:endParaRPr lang="zh-TW" altLang="en-US" dirty="0"/>
          </a:p>
          <a:p>
            <a:r>
              <a:rPr lang="en-US" altLang="zh-TW" dirty="0"/>
              <a:t>03 </a:t>
            </a:r>
            <a:r>
              <a:rPr lang="zh-TW" altLang="en-US" dirty="0"/>
              <a:t>判斷式 </a:t>
            </a:r>
            <a:r>
              <a:rPr lang="en-US" altLang="zh-TW" dirty="0"/>
              <a:t>- </a:t>
            </a:r>
            <a:r>
              <a:rPr lang="zh-TW" altLang="en-US" dirty="0"/>
              <a:t>邏輯思維的起點</a:t>
            </a:r>
          </a:p>
          <a:p>
            <a:endParaRPr lang="zh-TW" altLang="en-US" dirty="0"/>
          </a:p>
          <a:p>
            <a:r>
              <a:rPr lang="en-US" altLang="zh-TW" dirty="0"/>
              <a:t>04 </a:t>
            </a:r>
            <a:r>
              <a:rPr lang="zh-TW" altLang="en-US" dirty="0"/>
              <a:t>迴圈 </a:t>
            </a:r>
            <a:r>
              <a:rPr lang="en-US" altLang="zh-TW" dirty="0"/>
              <a:t>- </a:t>
            </a:r>
            <a:r>
              <a:rPr lang="zh-TW" altLang="en-US" dirty="0"/>
              <a:t>翻滾吧！程式碼</a:t>
            </a:r>
          </a:p>
          <a:p>
            <a:endParaRPr lang="zh-TW" altLang="en-US" dirty="0"/>
          </a:p>
          <a:p>
            <a:r>
              <a:rPr lang="en-US" altLang="zh-TW" b="1" dirty="0">
                <a:solidFill>
                  <a:srgbClr val="FF0000"/>
                </a:solidFill>
                <a:effectLst>
                  <a:outerShdw blurRad="38100" dist="38100" dir="2700000" algn="tl">
                    <a:srgbClr val="000000">
                      <a:alpha val="43137"/>
                    </a:srgbClr>
                  </a:outerShdw>
                </a:effectLst>
              </a:rPr>
              <a:t>05 </a:t>
            </a:r>
            <a:r>
              <a:rPr lang="zh-TW" altLang="en-US" b="1" dirty="0">
                <a:solidFill>
                  <a:srgbClr val="FF0000"/>
                </a:solidFill>
                <a:effectLst>
                  <a:outerShdw blurRad="38100" dist="38100" dir="2700000" algn="tl">
                    <a:srgbClr val="000000">
                      <a:alpha val="43137"/>
                    </a:srgbClr>
                  </a:outerShdw>
                </a:effectLst>
              </a:rPr>
              <a:t>串列與元</a:t>
            </a:r>
            <a:r>
              <a:rPr lang="zh-TW" altLang="en-US" b="1" dirty="0" smtClean="0">
                <a:solidFill>
                  <a:srgbClr val="FF0000"/>
                </a:solidFill>
                <a:effectLst>
                  <a:outerShdw blurRad="38100" dist="38100" dir="2700000" algn="tl">
                    <a:srgbClr val="000000">
                      <a:alpha val="43137"/>
                    </a:srgbClr>
                  </a:outerShdw>
                </a:effectLst>
              </a:rPr>
              <a:t>組</a:t>
            </a:r>
            <a:endParaRPr lang="en-US" altLang="zh-TW" b="1" dirty="0" smtClean="0">
              <a:solidFill>
                <a:srgbClr val="FF0000"/>
              </a:solidFill>
              <a:effectLst>
                <a:outerShdw blurRad="38100" dist="38100" dir="2700000" algn="tl">
                  <a:srgbClr val="000000">
                    <a:alpha val="43137"/>
                  </a:srgbClr>
                </a:outerShdw>
              </a:effectLst>
            </a:endParaRPr>
          </a:p>
          <a:p>
            <a:endParaRPr lang="zh-TW" altLang="en-US" b="1" dirty="0">
              <a:solidFill>
                <a:srgbClr val="FF0000"/>
              </a:solidFill>
              <a:effectLst>
                <a:outerShdw blurRad="38100" dist="38100" dir="2700000" algn="tl">
                  <a:srgbClr val="000000">
                    <a:alpha val="43137"/>
                  </a:srgbClr>
                </a:outerShdw>
              </a:effectLst>
            </a:endParaRPr>
          </a:p>
          <a:p>
            <a:r>
              <a:rPr lang="en-US" altLang="zh-TW" b="1" dirty="0">
                <a:solidFill>
                  <a:srgbClr val="FF0000"/>
                </a:solidFill>
                <a:effectLst>
                  <a:outerShdw blurRad="38100" dist="38100" dir="2700000" algn="tl">
                    <a:srgbClr val="000000">
                      <a:alpha val="43137"/>
                    </a:srgbClr>
                  </a:outerShdw>
                </a:effectLst>
              </a:rPr>
              <a:t>06 </a:t>
            </a:r>
            <a:r>
              <a:rPr lang="zh-TW" altLang="en-US" b="1" dirty="0">
                <a:solidFill>
                  <a:srgbClr val="FF0000"/>
                </a:solidFill>
                <a:effectLst>
                  <a:outerShdw blurRad="38100" dist="38100" dir="2700000" algn="tl">
                    <a:srgbClr val="000000">
                      <a:alpha val="43137"/>
                    </a:srgbClr>
                  </a:outerShdw>
                </a:effectLst>
              </a:rPr>
              <a:t>字典 </a:t>
            </a:r>
            <a:r>
              <a:rPr lang="en-US" altLang="zh-TW" b="1" dirty="0">
                <a:solidFill>
                  <a:srgbClr val="FF0000"/>
                </a:solidFill>
                <a:effectLst>
                  <a:outerShdw blurRad="38100" dist="38100" dir="2700000" algn="tl">
                    <a:srgbClr val="000000">
                      <a:alpha val="43137"/>
                    </a:srgbClr>
                  </a:outerShdw>
                </a:effectLst>
              </a:rPr>
              <a:t>- </a:t>
            </a:r>
            <a:r>
              <a:rPr lang="zh-TW" altLang="en-US" b="1" dirty="0">
                <a:solidFill>
                  <a:srgbClr val="FF0000"/>
                </a:solidFill>
                <a:effectLst>
                  <a:outerShdw blurRad="38100" dist="38100" dir="2700000" algn="tl">
                    <a:srgbClr val="000000">
                      <a:alpha val="43137"/>
                    </a:srgbClr>
                  </a:outerShdw>
                </a:effectLst>
              </a:rPr>
              <a:t>為資料貼上標籤</a:t>
            </a:r>
          </a:p>
          <a:p>
            <a:endParaRPr lang="zh-TW" altLang="en-US" dirty="0"/>
          </a:p>
          <a:p>
            <a:r>
              <a:rPr lang="en-US" altLang="zh-TW" dirty="0"/>
              <a:t>07 </a:t>
            </a:r>
            <a:r>
              <a:rPr lang="zh-TW" altLang="en-US" dirty="0"/>
              <a:t>函式與套件 </a:t>
            </a:r>
            <a:endParaRPr lang="en-US" altLang="zh-TW" dirty="0" smtClean="0"/>
          </a:p>
          <a:p>
            <a:endParaRPr lang="zh-TW" altLang="en-US" dirty="0"/>
          </a:p>
          <a:p>
            <a:r>
              <a:rPr lang="en-US" altLang="zh-TW" dirty="0"/>
              <a:t>08 </a:t>
            </a:r>
            <a:r>
              <a:rPr lang="zh-TW" altLang="en-US" dirty="0"/>
              <a:t>演算法：排序與搜尋 </a:t>
            </a:r>
            <a:endParaRPr lang="en-US" altLang="zh-TW" dirty="0" smtClean="0"/>
          </a:p>
          <a:p>
            <a:endParaRPr lang="zh-TW" altLang="en-US" dirty="0"/>
          </a:p>
          <a:p>
            <a:r>
              <a:rPr lang="en-US" altLang="zh-TW" dirty="0"/>
              <a:t>09 </a:t>
            </a:r>
            <a:r>
              <a:rPr lang="zh-TW" altLang="en-US" dirty="0"/>
              <a:t>檔案與例外處理 </a:t>
            </a:r>
            <a:r>
              <a:rPr lang="en-US" altLang="zh-TW" dirty="0"/>
              <a:t>- </a:t>
            </a:r>
            <a:r>
              <a:rPr lang="zh-TW" altLang="en-US" dirty="0"/>
              <a:t>不怕犯錯的</a:t>
            </a:r>
            <a:r>
              <a:rPr lang="zh-TW" altLang="en-US" dirty="0" smtClean="0"/>
              <a:t>勇氣</a:t>
            </a:r>
            <a:endParaRPr lang="zh-TW" altLang="en-US" dirty="0"/>
          </a:p>
        </p:txBody>
      </p:sp>
      <p:sp>
        <p:nvSpPr>
          <p:cNvPr id="4" name="矩形 3"/>
          <p:cNvSpPr/>
          <p:nvPr/>
        </p:nvSpPr>
        <p:spPr>
          <a:xfrm>
            <a:off x="560542" y="5589240"/>
            <a:ext cx="8136904" cy="923330"/>
          </a:xfrm>
          <a:prstGeom prst="rect">
            <a:avLst/>
          </a:prstGeom>
        </p:spPr>
        <p:txBody>
          <a:bodyPr wrap="square">
            <a:spAutoFit/>
          </a:bodyPr>
          <a:lstStyle/>
          <a:p>
            <a:r>
              <a:rPr lang="en-US" altLang="zh-TW" dirty="0"/>
              <a:t>Appendix A</a:t>
            </a:r>
          </a:p>
          <a:p>
            <a:r>
              <a:rPr lang="en-US" altLang="zh-TW" dirty="0"/>
              <a:t>MTA Python</a:t>
            </a:r>
            <a:r>
              <a:rPr lang="zh-TW" altLang="en-US" dirty="0"/>
              <a:t>程式設計核心能力國際認證</a:t>
            </a:r>
            <a:r>
              <a:rPr lang="en-US" altLang="zh-TW" dirty="0"/>
              <a:t>(MTA 98-381Introduction to Programming Using Python)</a:t>
            </a:r>
            <a:r>
              <a:rPr lang="zh-TW" altLang="en-US" dirty="0"/>
              <a:t>模擬試題</a:t>
            </a:r>
          </a:p>
        </p:txBody>
      </p:sp>
    </p:spTree>
    <p:extLst>
      <p:ext uri="{BB962C8B-B14F-4D97-AF65-F5344CB8AC3E}">
        <p14:creationId xmlns:p14="http://schemas.microsoft.com/office/powerpoint/2010/main" val="4045066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79512" y="260648"/>
            <a:ext cx="6624736" cy="6122863"/>
          </a:xfrm>
          <a:prstGeom prst="rect">
            <a:avLst/>
          </a:prstGeom>
        </p:spPr>
      </p:pic>
      <p:pic>
        <p:nvPicPr>
          <p:cNvPr id="4" name="圖片 3"/>
          <p:cNvPicPr>
            <a:picLocks noChangeAspect="1"/>
          </p:cNvPicPr>
          <p:nvPr/>
        </p:nvPicPr>
        <p:blipFill rotWithShape="1">
          <a:blip r:embed="rId3"/>
          <a:srcRect l="14221" r="13066"/>
          <a:stretch/>
        </p:blipFill>
        <p:spPr>
          <a:xfrm>
            <a:off x="5940152" y="2482811"/>
            <a:ext cx="2963063" cy="3788800"/>
          </a:xfrm>
          <a:prstGeom prst="rect">
            <a:avLst/>
          </a:prstGeom>
        </p:spPr>
      </p:pic>
      <p:pic>
        <p:nvPicPr>
          <p:cNvPr id="5" name="圖片 4"/>
          <p:cNvPicPr>
            <a:picLocks noChangeAspect="1"/>
          </p:cNvPicPr>
          <p:nvPr/>
        </p:nvPicPr>
        <p:blipFill>
          <a:blip r:embed="rId4"/>
          <a:stretch>
            <a:fillRect/>
          </a:stretch>
        </p:blipFill>
        <p:spPr>
          <a:xfrm>
            <a:off x="6804248" y="13550"/>
            <a:ext cx="1944216" cy="2357362"/>
          </a:xfrm>
          <a:prstGeom prst="rect">
            <a:avLst/>
          </a:prstGeom>
        </p:spPr>
      </p:pic>
    </p:spTree>
    <p:extLst>
      <p:ext uri="{BB962C8B-B14F-4D97-AF65-F5344CB8AC3E}">
        <p14:creationId xmlns:p14="http://schemas.microsoft.com/office/powerpoint/2010/main" val="32058654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Ch1</a:t>
            </a:r>
            <a:endParaRPr lang="zh-TW" altLang="en-US" sz="4800" dirty="0"/>
          </a:p>
        </p:txBody>
      </p:sp>
    </p:spTree>
    <p:extLst>
      <p:ext uri="{BB962C8B-B14F-4D97-AF65-F5344CB8AC3E}">
        <p14:creationId xmlns:p14="http://schemas.microsoft.com/office/powerpoint/2010/main" val="90802587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506628" y="2182679"/>
            <a:ext cx="8008723" cy="2308324"/>
          </a:xfrm>
          <a:prstGeom prst="rect">
            <a:avLst/>
          </a:prstGeom>
        </p:spPr>
        <p:txBody>
          <a:bodyPr wrap="square">
            <a:spAutoFit/>
          </a:bodyPr>
          <a:lstStyle/>
          <a:p>
            <a:r>
              <a:rPr lang="en-US" altLang="zh-TW" dirty="0"/>
              <a:t>import requests</a:t>
            </a:r>
          </a:p>
          <a:p>
            <a:r>
              <a:rPr lang="en-US" altLang="zh-TW" dirty="0"/>
              <a:t>from bs4 import </a:t>
            </a:r>
            <a:r>
              <a:rPr lang="en-US" altLang="zh-TW" dirty="0" err="1"/>
              <a:t>BeautifulSoup</a:t>
            </a:r>
            <a:endParaRPr lang="en-US" altLang="zh-TW" dirty="0"/>
          </a:p>
          <a:p>
            <a:endParaRPr lang="en-US" altLang="zh-TW" dirty="0"/>
          </a:p>
          <a:p>
            <a:r>
              <a:rPr lang="en-US" altLang="zh-TW" dirty="0" err="1"/>
              <a:t>resp</a:t>
            </a:r>
            <a:r>
              <a:rPr lang="en-US" altLang="zh-TW" dirty="0"/>
              <a:t> = </a:t>
            </a:r>
            <a:r>
              <a:rPr lang="en-US" altLang="zh-TW" dirty="0" err="1"/>
              <a:t>requests.get</a:t>
            </a:r>
            <a:r>
              <a:rPr lang="en-US" altLang="zh-TW" dirty="0"/>
              <a:t>('https://jwlin.github.io/</a:t>
            </a:r>
            <a:r>
              <a:rPr lang="en-US" altLang="zh-TW" dirty="0" err="1"/>
              <a:t>py</a:t>
            </a:r>
            <a:r>
              <a:rPr lang="en-US" altLang="zh-TW" dirty="0"/>
              <a:t>-scraping-analysis-book/ch1/connect.html')</a:t>
            </a:r>
          </a:p>
          <a:p>
            <a:endParaRPr lang="en-US" altLang="zh-TW" dirty="0"/>
          </a:p>
          <a:p>
            <a:r>
              <a:rPr lang="en-US" altLang="zh-TW" dirty="0"/>
              <a:t>soup = </a:t>
            </a:r>
            <a:r>
              <a:rPr lang="en-US" altLang="zh-TW" dirty="0" err="1"/>
              <a:t>BeautifulSoup</a:t>
            </a:r>
            <a:r>
              <a:rPr lang="en-US" altLang="zh-TW" dirty="0"/>
              <a:t>(</a:t>
            </a:r>
            <a:r>
              <a:rPr lang="en-US" altLang="zh-TW" dirty="0" err="1"/>
              <a:t>resp.text</a:t>
            </a:r>
            <a:r>
              <a:rPr lang="en-US" altLang="zh-TW" dirty="0"/>
              <a:t>, '</a:t>
            </a:r>
            <a:r>
              <a:rPr lang="en-US" altLang="zh-TW" dirty="0" err="1"/>
              <a:t>html.parser</a:t>
            </a:r>
            <a:r>
              <a:rPr lang="en-US" altLang="zh-TW" dirty="0"/>
              <a:t>')</a:t>
            </a:r>
          </a:p>
          <a:p>
            <a:r>
              <a:rPr lang="en-US" altLang="zh-TW" dirty="0"/>
              <a:t>print(</a:t>
            </a:r>
            <a:r>
              <a:rPr lang="en-US" altLang="zh-TW" dirty="0" err="1"/>
              <a:t>soup.find</a:t>
            </a:r>
            <a:r>
              <a:rPr lang="en-US" altLang="zh-TW" dirty="0"/>
              <a:t>('h1').text)</a:t>
            </a:r>
            <a:endParaRPr lang="zh-TW" altLang="en-US" dirty="0"/>
          </a:p>
        </p:txBody>
      </p:sp>
    </p:spTree>
    <p:extLst>
      <p:ext uri="{BB962C8B-B14F-4D97-AF65-F5344CB8AC3E}">
        <p14:creationId xmlns:p14="http://schemas.microsoft.com/office/powerpoint/2010/main" val="40272504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733424" y="2192715"/>
            <a:ext cx="7781925" cy="3139321"/>
          </a:xfrm>
          <a:prstGeom prst="rect">
            <a:avLst/>
          </a:prstGeom>
        </p:spPr>
        <p:txBody>
          <a:bodyPr wrap="square">
            <a:spAutoFit/>
          </a:bodyPr>
          <a:lstStyle/>
          <a:p>
            <a:r>
              <a:rPr lang="en-US" altLang="zh-TW" dirty="0"/>
              <a:t>import requests</a:t>
            </a:r>
          </a:p>
          <a:p>
            <a:r>
              <a:rPr lang="en-US" altLang="zh-TW" dirty="0"/>
              <a:t>from bs4 import </a:t>
            </a:r>
            <a:r>
              <a:rPr lang="en-US" altLang="zh-TW" dirty="0" err="1"/>
              <a:t>BeautifulSoup</a:t>
            </a:r>
            <a:endParaRPr lang="en-US" altLang="zh-TW" dirty="0"/>
          </a:p>
          <a:p>
            <a:endParaRPr lang="en-US" altLang="zh-TW" dirty="0"/>
          </a:p>
          <a:p>
            <a:r>
              <a:rPr lang="en-US" altLang="zh-TW" dirty="0" err="1"/>
              <a:t>resp</a:t>
            </a:r>
            <a:r>
              <a:rPr lang="en-US" altLang="zh-TW" dirty="0"/>
              <a:t> = </a:t>
            </a:r>
            <a:r>
              <a:rPr lang="en-US" altLang="zh-TW" dirty="0" err="1"/>
              <a:t>requests.get</a:t>
            </a:r>
            <a:r>
              <a:rPr lang="en-US" altLang="zh-TW" dirty="0"/>
              <a:t>('https://jwlin.github.io/</a:t>
            </a:r>
            <a:r>
              <a:rPr lang="en-US" altLang="zh-TW" dirty="0" err="1"/>
              <a:t>py</a:t>
            </a:r>
            <a:r>
              <a:rPr lang="en-US" altLang="zh-TW" dirty="0"/>
              <a:t>-scraping-analysis-book/ch1/connect.html')</a:t>
            </a:r>
          </a:p>
          <a:p>
            <a:endParaRPr lang="en-US" altLang="zh-TW" dirty="0"/>
          </a:p>
          <a:p>
            <a:r>
              <a:rPr lang="en-US" altLang="zh-TW" dirty="0"/>
              <a:t>print(</a:t>
            </a:r>
            <a:r>
              <a:rPr lang="en-US" altLang="zh-TW" dirty="0" err="1"/>
              <a:t>resp.status_code</a:t>
            </a:r>
            <a:r>
              <a:rPr lang="en-US" altLang="zh-TW" dirty="0"/>
              <a:t>)</a:t>
            </a:r>
          </a:p>
          <a:p>
            <a:r>
              <a:rPr lang="en-US" altLang="zh-TW" dirty="0"/>
              <a:t>print(</a:t>
            </a:r>
            <a:r>
              <a:rPr lang="en-US" altLang="zh-TW" dirty="0" err="1"/>
              <a:t>resp.headers</a:t>
            </a:r>
            <a:r>
              <a:rPr lang="en-US" altLang="zh-TW" dirty="0"/>
              <a:t>['content-type'])</a:t>
            </a:r>
          </a:p>
          <a:p>
            <a:endParaRPr lang="en-US" altLang="zh-TW" dirty="0"/>
          </a:p>
          <a:p>
            <a:r>
              <a:rPr lang="en-US" altLang="zh-TW" dirty="0"/>
              <a:t>soup = </a:t>
            </a:r>
            <a:r>
              <a:rPr lang="en-US" altLang="zh-TW" dirty="0" err="1"/>
              <a:t>BeautifulSoup</a:t>
            </a:r>
            <a:r>
              <a:rPr lang="en-US" altLang="zh-TW" dirty="0"/>
              <a:t>(</a:t>
            </a:r>
            <a:r>
              <a:rPr lang="en-US" altLang="zh-TW" dirty="0" err="1"/>
              <a:t>resp.text</a:t>
            </a:r>
            <a:r>
              <a:rPr lang="en-US" altLang="zh-TW" dirty="0"/>
              <a:t>, '</a:t>
            </a:r>
            <a:r>
              <a:rPr lang="en-US" altLang="zh-TW" dirty="0" err="1"/>
              <a:t>html.parser</a:t>
            </a:r>
            <a:r>
              <a:rPr lang="en-US" altLang="zh-TW" dirty="0"/>
              <a:t>')</a:t>
            </a:r>
          </a:p>
          <a:p>
            <a:r>
              <a:rPr lang="en-US" altLang="zh-TW" dirty="0"/>
              <a:t>print(</a:t>
            </a:r>
            <a:r>
              <a:rPr lang="en-US" altLang="zh-TW" dirty="0" err="1"/>
              <a:t>soup.text</a:t>
            </a:r>
            <a:r>
              <a:rPr lang="en-US" altLang="zh-TW" dirty="0"/>
              <a:t>)</a:t>
            </a:r>
          </a:p>
        </p:txBody>
      </p:sp>
    </p:spTree>
    <p:extLst>
      <p:ext uri="{BB962C8B-B14F-4D97-AF65-F5344CB8AC3E}">
        <p14:creationId xmlns:p14="http://schemas.microsoft.com/office/powerpoint/2010/main" val="25306437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8305" y="530987"/>
            <a:ext cx="2657215" cy="2308324"/>
          </a:xfrm>
          <a:prstGeom prst="rect">
            <a:avLst/>
          </a:prstGeom>
          <a:solidFill>
            <a:schemeClr val="accent4">
              <a:lumMod val="20000"/>
              <a:lumOff val="80000"/>
            </a:schemeClr>
          </a:solidFill>
        </p:spPr>
        <p:txBody>
          <a:bodyPr wrap="square">
            <a:spAutoFit/>
          </a:bodyPr>
          <a:lstStyle/>
          <a:p>
            <a:r>
              <a:rPr lang="en-US" altLang="zh-TW" sz="1200" dirty="0"/>
              <a:t>import requests</a:t>
            </a:r>
          </a:p>
          <a:p>
            <a:r>
              <a:rPr lang="en-US" altLang="zh-TW" sz="1200" dirty="0"/>
              <a:t>from bs4 import </a:t>
            </a:r>
            <a:r>
              <a:rPr lang="en-US" altLang="zh-TW" sz="1200" dirty="0" err="1"/>
              <a:t>BeautifulSoup</a:t>
            </a:r>
            <a:endParaRPr lang="en-US" altLang="zh-TW" sz="1200" dirty="0"/>
          </a:p>
          <a:p>
            <a:endParaRPr lang="en-US" altLang="zh-TW" sz="1200" dirty="0"/>
          </a:p>
          <a:p>
            <a:endParaRPr lang="en-US" altLang="zh-TW" sz="1200" dirty="0"/>
          </a:p>
          <a:p>
            <a:r>
              <a:rPr lang="en-US" altLang="zh-TW" sz="1200" dirty="0"/>
              <a:t>def main():</a:t>
            </a:r>
          </a:p>
          <a:p>
            <a:endParaRPr lang="en-US" altLang="zh-TW" sz="1200" dirty="0"/>
          </a:p>
          <a:p>
            <a:endParaRPr lang="en-US" altLang="zh-TW" sz="1200" dirty="0"/>
          </a:p>
          <a:p>
            <a:r>
              <a:rPr lang="en-US" altLang="zh-TW" sz="1200" dirty="0"/>
              <a:t>def </a:t>
            </a:r>
            <a:r>
              <a:rPr lang="en-US" altLang="zh-TW" sz="1200" dirty="0" err="1"/>
              <a:t>get_tag_text</a:t>
            </a:r>
            <a:r>
              <a:rPr lang="en-US" altLang="zh-TW" sz="1200" dirty="0"/>
              <a:t>(</a:t>
            </a:r>
            <a:r>
              <a:rPr lang="en-US" altLang="zh-TW" sz="1200" dirty="0" err="1"/>
              <a:t>url</a:t>
            </a:r>
            <a:r>
              <a:rPr lang="en-US" altLang="zh-TW" sz="1200" dirty="0"/>
              <a:t>, tag):</a:t>
            </a:r>
          </a:p>
          <a:p>
            <a:endParaRPr lang="en-US" altLang="zh-TW" sz="1200" dirty="0"/>
          </a:p>
          <a:p>
            <a:endParaRPr lang="en-US" altLang="zh-TW" sz="1200" dirty="0"/>
          </a:p>
          <a:p>
            <a:r>
              <a:rPr lang="en-US" altLang="zh-TW" sz="1200" dirty="0"/>
              <a:t>if __name__ == '__main__':</a:t>
            </a:r>
          </a:p>
          <a:p>
            <a:r>
              <a:rPr lang="en-US" altLang="zh-TW" sz="1200" dirty="0"/>
              <a:t>    main()</a:t>
            </a:r>
            <a:endParaRPr lang="zh-TW" altLang="en-US" sz="1200" dirty="0"/>
          </a:p>
        </p:txBody>
      </p:sp>
      <p:sp>
        <p:nvSpPr>
          <p:cNvPr id="2" name="矩形 1"/>
          <p:cNvSpPr/>
          <p:nvPr/>
        </p:nvSpPr>
        <p:spPr>
          <a:xfrm>
            <a:off x="1272746" y="3682477"/>
            <a:ext cx="7448550" cy="2308324"/>
          </a:xfrm>
          <a:prstGeom prst="rect">
            <a:avLst/>
          </a:prstGeom>
          <a:solidFill>
            <a:schemeClr val="accent6">
              <a:lumMod val="20000"/>
              <a:lumOff val="80000"/>
            </a:schemeClr>
          </a:solidFill>
        </p:spPr>
        <p:txBody>
          <a:bodyPr wrap="square">
            <a:spAutoFit/>
          </a:bodyPr>
          <a:lstStyle/>
          <a:p>
            <a:r>
              <a:rPr lang="en-US" altLang="zh-TW" dirty="0" err="1"/>
              <a:t>def</a:t>
            </a:r>
            <a:r>
              <a:rPr lang="en-US" altLang="zh-TW" dirty="0"/>
              <a:t> main():</a:t>
            </a:r>
          </a:p>
          <a:p>
            <a:r>
              <a:rPr lang="en-US" altLang="zh-TW" dirty="0"/>
              <a:t>    url1 = 'http://jwlin.github.io/</a:t>
            </a:r>
            <a:r>
              <a:rPr lang="en-US" altLang="zh-TW" dirty="0" err="1"/>
              <a:t>py</a:t>
            </a:r>
            <a:r>
              <a:rPr lang="en-US" altLang="zh-TW" dirty="0"/>
              <a:t>-scraping-analysis-book/ch1/connect.html'</a:t>
            </a:r>
          </a:p>
          <a:p>
            <a:r>
              <a:rPr lang="en-US" altLang="zh-TW" dirty="0"/>
              <a:t>    </a:t>
            </a:r>
            <a:r>
              <a:rPr lang="en-US" altLang="zh-TW" dirty="0" err="1"/>
              <a:t>bad_url</a:t>
            </a:r>
            <a:r>
              <a:rPr lang="en-US" altLang="zh-TW" dirty="0"/>
              <a:t> = 'http://non-</a:t>
            </a:r>
            <a:r>
              <a:rPr lang="en-US" altLang="zh-TW" dirty="0" err="1"/>
              <a:t>existed.domain</a:t>
            </a:r>
            <a:r>
              <a:rPr lang="en-US" altLang="zh-TW" dirty="0"/>
              <a:t>/connect.html'</a:t>
            </a:r>
          </a:p>
          <a:p>
            <a:r>
              <a:rPr lang="en-US" altLang="zh-TW" dirty="0"/>
              <a:t>    text1 = </a:t>
            </a:r>
            <a:r>
              <a:rPr lang="en-US" altLang="zh-TW" dirty="0" err="1"/>
              <a:t>get_tag_text</a:t>
            </a:r>
            <a:r>
              <a:rPr lang="en-US" altLang="zh-TW" dirty="0"/>
              <a:t>(url1, 'h1')</a:t>
            </a:r>
          </a:p>
          <a:p>
            <a:r>
              <a:rPr lang="en-US" altLang="zh-TW" dirty="0"/>
              <a:t>    print(text1)</a:t>
            </a:r>
          </a:p>
          <a:p>
            <a:r>
              <a:rPr lang="en-US" altLang="zh-TW" dirty="0"/>
              <a:t>    text2 = </a:t>
            </a:r>
            <a:r>
              <a:rPr lang="en-US" altLang="zh-TW" dirty="0" err="1"/>
              <a:t>get_tag_text</a:t>
            </a:r>
            <a:r>
              <a:rPr lang="en-US" altLang="zh-TW" dirty="0"/>
              <a:t>(url1, 'h2')</a:t>
            </a:r>
          </a:p>
          <a:p>
            <a:r>
              <a:rPr lang="en-US" altLang="zh-TW" dirty="0"/>
              <a:t>    print(text2)</a:t>
            </a:r>
          </a:p>
          <a:p>
            <a:r>
              <a:rPr lang="en-US" altLang="zh-TW" dirty="0"/>
              <a:t>    text3 = </a:t>
            </a:r>
            <a:r>
              <a:rPr lang="en-US" altLang="zh-TW" dirty="0" err="1"/>
              <a:t>get_tag_text</a:t>
            </a:r>
            <a:r>
              <a:rPr lang="en-US" altLang="zh-TW" dirty="0"/>
              <a:t>(</a:t>
            </a:r>
            <a:r>
              <a:rPr lang="en-US" altLang="zh-TW" dirty="0" err="1"/>
              <a:t>bad_url</a:t>
            </a:r>
            <a:r>
              <a:rPr lang="en-US" altLang="zh-TW" dirty="0"/>
              <a:t>, 'h1')</a:t>
            </a:r>
          </a:p>
        </p:txBody>
      </p:sp>
      <p:sp>
        <p:nvSpPr>
          <p:cNvPr id="3" name="矩形 2"/>
          <p:cNvSpPr/>
          <p:nvPr/>
        </p:nvSpPr>
        <p:spPr>
          <a:xfrm>
            <a:off x="3245193" y="794762"/>
            <a:ext cx="5343525" cy="2585323"/>
          </a:xfrm>
          <a:prstGeom prst="rect">
            <a:avLst/>
          </a:prstGeom>
          <a:solidFill>
            <a:schemeClr val="accent6">
              <a:lumMod val="20000"/>
              <a:lumOff val="80000"/>
            </a:schemeClr>
          </a:solidFill>
        </p:spPr>
        <p:txBody>
          <a:bodyPr wrap="square">
            <a:spAutoFit/>
          </a:bodyPr>
          <a:lstStyle/>
          <a:p>
            <a:r>
              <a:rPr lang="en-US" altLang="zh-TW" dirty="0" err="1"/>
              <a:t>def</a:t>
            </a:r>
            <a:r>
              <a:rPr lang="en-US" altLang="zh-TW" dirty="0"/>
              <a:t> </a:t>
            </a:r>
            <a:r>
              <a:rPr lang="en-US" altLang="zh-TW" dirty="0" err="1"/>
              <a:t>get_tag_text</a:t>
            </a:r>
            <a:r>
              <a:rPr lang="en-US" altLang="zh-TW" dirty="0"/>
              <a:t>(</a:t>
            </a:r>
            <a:r>
              <a:rPr lang="en-US" altLang="zh-TW" dirty="0" err="1"/>
              <a:t>url</a:t>
            </a:r>
            <a:r>
              <a:rPr lang="en-US" altLang="zh-TW" dirty="0"/>
              <a:t>, tag):</a:t>
            </a:r>
          </a:p>
          <a:p>
            <a:r>
              <a:rPr lang="en-US" altLang="zh-TW" dirty="0"/>
              <a:t>    try:</a:t>
            </a:r>
          </a:p>
          <a:p>
            <a:r>
              <a:rPr lang="en-US" altLang="zh-TW" dirty="0"/>
              <a:t>        </a:t>
            </a:r>
            <a:r>
              <a:rPr lang="en-US" altLang="zh-TW" dirty="0" err="1"/>
              <a:t>resp</a:t>
            </a:r>
            <a:r>
              <a:rPr lang="en-US" altLang="zh-TW" dirty="0"/>
              <a:t> = </a:t>
            </a:r>
            <a:r>
              <a:rPr lang="en-US" altLang="zh-TW" dirty="0" err="1"/>
              <a:t>requests.get</a:t>
            </a:r>
            <a:r>
              <a:rPr lang="en-US" altLang="zh-TW" dirty="0"/>
              <a:t>(</a:t>
            </a:r>
            <a:r>
              <a:rPr lang="en-US" altLang="zh-TW" dirty="0" err="1"/>
              <a:t>url</a:t>
            </a:r>
            <a:r>
              <a:rPr lang="en-US" altLang="zh-TW" dirty="0"/>
              <a:t>)</a:t>
            </a:r>
          </a:p>
          <a:p>
            <a:r>
              <a:rPr lang="en-US" altLang="zh-TW" dirty="0"/>
              <a:t>        if </a:t>
            </a:r>
            <a:r>
              <a:rPr lang="en-US" altLang="zh-TW" dirty="0" err="1"/>
              <a:t>resp.status_code</a:t>
            </a:r>
            <a:r>
              <a:rPr lang="en-US" altLang="zh-TW" dirty="0"/>
              <a:t> == 200:</a:t>
            </a:r>
          </a:p>
          <a:p>
            <a:r>
              <a:rPr lang="en-US" altLang="zh-TW" dirty="0"/>
              <a:t>            soup = </a:t>
            </a:r>
            <a:r>
              <a:rPr lang="en-US" altLang="zh-TW" dirty="0" err="1"/>
              <a:t>BeautifulSoup</a:t>
            </a:r>
            <a:r>
              <a:rPr lang="en-US" altLang="zh-TW" dirty="0"/>
              <a:t>(</a:t>
            </a:r>
            <a:r>
              <a:rPr lang="en-US" altLang="zh-TW" dirty="0" err="1"/>
              <a:t>resp.text</a:t>
            </a:r>
            <a:r>
              <a:rPr lang="en-US" altLang="zh-TW" dirty="0"/>
              <a:t>, '</a:t>
            </a:r>
            <a:r>
              <a:rPr lang="en-US" altLang="zh-TW" dirty="0" err="1"/>
              <a:t>html.parser</a:t>
            </a:r>
            <a:r>
              <a:rPr lang="en-US" altLang="zh-TW" dirty="0"/>
              <a:t>')</a:t>
            </a:r>
          </a:p>
          <a:p>
            <a:r>
              <a:rPr lang="en-US" altLang="zh-TW" dirty="0"/>
              <a:t>            return </a:t>
            </a:r>
            <a:r>
              <a:rPr lang="en-US" altLang="zh-TW" dirty="0" err="1"/>
              <a:t>soup.find</a:t>
            </a:r>
            <a:r>
              <a:rPr lang="en-US" altLang="zh-TW" dirty="0"/>
              <a:t>(tag).text</a:t>
            </a:r>
          </a:p>
          <a:p>
            <a:r>
              <a:rPr lang="en-US" altLang="zh-TW" dirty="0"/>
              <a:t>    except Exception as e:</a:t>
            </a:r>
          </a:p>
          <a:p>
            <a:r>
              <a:rPr lang="en-US" altLang="zh-TW" dirty="0"/>
              <a:t>        print('Exception: %s' %(e))</a:t>
            </a:r>
          </a:p>
          <a:p>
            <a:r>
              <a:rPr lang="en-US" altLang="zh-TW" dirty="0"/>
              <a:t>    return None</a:t>
            </a:r>
          </a:p>
        </p:txBody>
      </p:sp>
    </p:spTree>
    <p:extLst>
      <p:ext uri="{BB962C8B-B14F-4D97-AF65-F5344CB8AC3E}">
        <p14:creationId xmlns:p14="http://schemas.microsoft.com/office/powerpoint/2010/main" val="13290799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Ch2</a:t>
            </a:r>
            <a:endParaRPr lang="zh-TW" altLang="en-US" sz="4800" dirty="0"/>
          </a:p>
        </p:txBody>
      </p:sp>
    </p:spTree>
    <p:extLst>
      <p:ext uri="{BB962C8B-B14F-4D97-AF65-F5344CB8AC3E}">
        <p14:creationId xmlns:p14="http://schemas.microsoft.com/office/powerpoint/2010/main" val="31572666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FE18B800-2125-4AAF-9113-A924799FF5B3}"/>
              </a:ext>
            </a:extLst>
          </p:cNvPr>
          <p:cNvSpPr/>
          <p:nvPr/>
        </p:nvSpPr>
        <p:spPr>
          <a:xfrm>
            <a:off x="1953492" y="-20806"/>
            <a:ext cx="6541923" cy="6878806"/>
          </a:xfrm>
          <a:prstGeom prst="rect">
            <a:avLst/>
          </a:prstGeom>
        </p:spPr>
        <p:txBody>
          <a:bodyPr wrap="square">
            <a:spAutoFit/>
          </a:bodyPr>
          <a:lstStyle/>
          <a:p>
            <a:r>
              <a:rPr lang="zh-TW" altLang="en-US" sz="900" dirty="0"/>
              <a:t>import requests</a:t>
            </a:r>
          </a:p>
          <a:p>
            <a:r>
              <a:rPr lang="zh-TW" altLang="en-US" sz="900" dirty="0"/>
              <a:t>from bs4 import BeautifulSoup</a:t>
            </a:r>
          </a:p>
          <a:p>
            <a:endParaRPr lang="zh-TW" altLang="en-US" sz="900" dirty="0"/>
          </a:p>
          <a:p>
            <a:endParaRPr lang="zh-TW" altLang="en-US" sz="900" dirty="0"/>
          </a:p>
          <a:p>
            <a:r>
              <a:rPr lang="zh-TW" altLang="en-US" sz="900" dirty="0"/>
              <a:t>def main():</a:t>
            </a:r>
          </a:p>
          <a:p>
            <a:r>
              <a:rPr lang="zh-TW" altLang="en-US" sz="900" dirty="0"/>
              <a:t>    resp = requests.get('http://jwlin.github.io/py-scraping-analysis-book/ch2/blog/blog.html')</a:t>
            </a:r>
          </a:p>
          <a:p>
            <a:r>
              <a:rPr lang="zh-TW" altLang="en-US" sz="900" dirty="0"/>
              <a:t>    soup = BeautifulSoup(resp.text, 'html.parser')</a:t>
            </a:r>
          </a:p>
          <a:p>
            <a:endParaRPr lang="zh-TW" altLang="en-US" sz="900" dirty="0"/>
          </a:p>
          <a:p>
            <a:r>
              <a:rPr lang="zh-TW" altLang="en-US" sz="900" dirty="0"/>
              <a:t>    # 取得第一篇 blog (h4)</a:t>
            </a:r>
          </a:p>
          <a:p>
            <a:r>
              <a:rPr lang="zh-TW" altLang="en-US" sz="900" dirty="0"/>
              <a:t>    print(soup.find('h4'))</a:t>
            </a:r>
          </a:p>
          <a:p>
            <a:r>
              <a:rPr lang="zh-TW" altLang="en-US" sz="900" dirty="0"/>
              <a:t>    print(soup.h4)  # 與上一行相等</a:t>
            </a:r>
          </a:p>
          <a:p>
            <a:endParaRPr lang="zh-TW" altLang="en-US" sz="900" dirty="0"/>
          </a:p>
          <a:p>
            <a:r>
              <a:rPr lang="zh-TW" altLang="en-US" sz="900" dirty="0"/>
              <a:t>    # 取得第一篇 blog 主標題</a:t>
            </a:r>
          </a:p>
          <a:p>
            <a:r>
              <a:rPr lang="zh-TW" altLang="en-US" sz="900" dirty="0"/>
              <a:t>    print(soup.h4.a.text)</a:t>
            </a:r>
          </a:p>
          <a:p>
            <a:endParaRPr lang="zh-TW" altLang="en-US" sz="900" dirty="0"/>
          </a:p>
          <a:p>
            <a:r>
              <a:rPr lang="zh-TW" altLang="en-US" sz="900" dirty="0"/>
              <a:t>    # 取得所有 blog 主標題, 使用 tag</a:t>
            </a:r>
          </a:p>
          <a:p>
            <a:r>
              <a:rPr lang="zh-TW" altLang="en-US" sz="900" dirty="0"/>
              <a:t>    main_titles = soup.find_all('h4')</a:t>
            </a:r>
          </a:p>
          <a:p>
            <a:r>
              <a:rPr lang="zh-TW" altLang="en-US" sz="900" dirty="0"/>
              <a:t>    for title in main_titles:</a:t>
            </a:r>
          </a:p>
          <a:p>
            <a:r>
              <a:rPr lang="zh-TW" altLang="en-US" sz="900" dirty="0"/>
              <a:t>        print(title.a.text)</a:t>
            </a:r>
          </a:p>
          <a:p>
            <a:endParaRPr lang="zh-TW" altLang="en-US" sz="900" dirty="0"/>
          </a:p>
          <a:p>
            <a:r>
              <a:rPr lang="zh-TW" altLang="en-US" sz="900" dirty="0"/>
              <a:t>    # 取得所有 blog 主標題, 使用 class</a:t>
            </a:r>
          </a:p>
          <a:p>
            <a:r>
              <a:rPr lang="zh-TW" altLang="en-US" sz="900" dirty="0"/>
              <a:t>    # 以下寫法皆相同:</a:t>
            </a:r>
          </a:p>
          <a:p>
            <a:r>
              <a:rPr lang="zh-TW" altLang="en-US" sz="900" dirty="0"/>
              <a:t>    # soup.find_all('h4', 'card-title')</a:t>
            </a:r>
          </a:p>
          <a:p>
            <a:r>
              <a:rPr lang="zh-TW" altLang="en-US" sz="900" dirty="0"/>
              <a:t>    # soup.find_all('h4', {'class': 'card-title'})</a:t>
            </a:r>
          </a:p>
          <a:p>
            <a:r>
              <a:rPr lang="zh-TW" altLang="en-US" sz="900" dirty="0"/>
              <a:t>    # soup.find_all('h4', class_='card-title')</a:t>
            </a:r>
          </a:p>
          <a:p>
            <a:r>
              <a:rPr lang="zh-TW" altLang="en-US" sz="900" dirty="0"/>
              <a:t>    main_titles = soup.find_all('h4', 'card-title')</a:t>
            </a:r>
          </a:p>
          <a:p>
            <a:r>
              <a:rPr lang="zh-TW" altLang="en-US" sz="900" dirty="0"/>
              <a:t>    for title in main_titles:</a:t>
            </a:r>
          </a:p>
          <a:p>
            <a:r>
              <a:rPr lang="zh-TW" altLang="en-US" sz="900" dirty="0"/>
              <a:t>        print(title.a.text)</a:t>
            </a:r>
          </a:p>
          <a:p>
            <a:endParaRPr lang="zh-TW" altLang="en-US" sz="900" dirty="0"/>
          </a:p>
          <a:p>
            <a:r>
              <a:rPr lang="zh-TW" altLang="en-US" sz="900" dirty="0"/>
              <a:t>    # 使用 key=value 取得元件</a:t>
            </a:r>
          </a:p>
          <a:p>
            <a:r>
              <a:rPr lang="zh-TW" altLang="en-US" sz="900" dirty="0"/>
              <a:t>    print(soup.find(id='mac-p'))</a:t>
            </a:r>
          </a:p>
          <a:p>
            <a:endParaRPr lang="zh-TW" altLang="en-US" sz="900" dirty="0"/>
          </a:p>
          <a:p>
            <a:r>
              <a:rPr lang="zh-TW" altLang="en-US" sz="900" dirty="0"/>
              <a:t>    # 當 key 含特殊字元時, 使用 dict 取得元件</a:t>
            </a:r>
          </a:p>
          <a:p>
            <a:r>
              <a:rPr lang="zh-TW" altLang="en-US" sz="900" dirty="0"/>
              <a:t>    # print(soup.find(data-foo='mac-foo'))  # 會導致 SyntaxError</a:t>
            </a:r>
          </a:p>
          <a:p>
            <a:r>
              <a:rPr lang="zh-TW" altLang="en-US" sz="900" dirty="0"/>
              <a:t>    print(soup.find('', {'data-foo': 'mac-foo'}))</a:t>
            </a:r>
          </a:p>
          <a:p>
            <a:endParaRPr lang="zh-TW" altLang="en-US" sz="900" dirty="0"/>
          </a:p>
          <a:p>
            <a:r>
              <a:rPr lang="zh-TW" altLang="en-US" sz="900" dirty="0"/>
              <a:t>    # 取得各篇 blog 的所有文字</a:t>
            </a:r>
          </a:p>
          <a:p>
            <a:r>
              <a:rPr lang="zh-TW" altLang="en-US" sz="900" dirty="0"/>
              <a:t>    divs = soup.find_all('div', 'content')</a:t>
            </a:r>
          </a:p>
          <a:p>
            <a:r>
              <a:rPr lang="zh-TW" altLang="en-US" sz="900" dirty="0"/>
              <a:t>    for div in divs:</a:t>
            </a:r>
          </a:p>
          <a:p>
            <a:r>
              <a:rPr lang="zh-TW" altLang="en-US" sz="900" dirty="0"/>
              <a:t>        # 方法一, 使用 text (會包含許多換行符號)</a:t>
            </a:r>
          </a:p>
          <a:p>
            <a:r>
              <a:rPr lang="zh-TW" altLang="en-US" sz="900" dirty="0"/>
              <a:t>        #print(div.text)</a:t>
            </a:r>
          </a:p>
          <a:p>
            <a:r>
              <a:rPr lang="zh-TW" altLang="en-US" sz="900" dirty="0"/>
              <a:t>        # 方法二, 使用 tag 定位</a:t>
            </a:r>
          </a:p>
          <a:p>
            <a:r>
              <a:rPr lang="zh-TW" altLang="en-US" sz="900" dirty="0"/>
              <a:t>        #print(div.h6.text.strip(), div.h4.a.text.strip(), div.p.text.strip())</a:t>
            </a:r>
          </a:p>
          <a:p>
            <a:r>
              <a:rPr lang="zh-TW" altLang="en-US" sz="900" dirty="0"/>
              <a:t>        # 方法三, 使用 .stripped_strings</a:t>
            </a:r>
          </a:p>
          <a:p>
            <a:r>
              <a:rPr lang="zh-TW" altLang="en-US" sz="900" dirty="0"/>
              <a:t>        print([s for s in div.stripped_strings])</a:t>
            </a:r>
          </a:p>
          <a:p>
            <a:endParaRPr lang="zh-TW" altLang="en-US" sz="900" dirty="0"/>
          </a:p>
          <a:p>
            <a:endParaRPr lang="zh-TW" altLang="en-US" sz="900" dirty="0"/>
          </a:p>
          <a:p>
            <a:r>
              <a:rPr lang="zh-TW" altLang="en-US" sz="900" dirty="0"/>
              <a:t>if __name__ == '__main__':</a:t>
            </a:r>
          </a:p>
          <a:p>
            <a:r>
              <a:rPr lang="zh-TW" altLang="en-US" sz="900" dirty="0"/>
              <a:t>    main()</a:t>
            </a:r>
          </a:p>
        </p:txBody>
      </p:sp>
    </p:spTree>
    <p:extLst>
      <p:ext uri="{BB962C8B-B14F-4D97-AF65-F5344CB8AC3E}">
        <p14:creationId xmlns:p14="http://schemas.microsoft.com/office/powerpoint/2010/main" val="3327739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FE18B800-2125-4AAF-9113-A924799FF5B3}"/>
              </a:ext>
            </a:extLst>
          </p:cNvPr>
          <p:cNvSpPr/>
          <p:nvPr/>
        </p:nvSpPr>
        <p:spPr>
          <a:xfrm>
            <a:off x="264737" y="288325"/>
            <a:ext cx="3631760" cy="2862322"/>
          </a:xfrm>
          <a:prstGeom prst="rect">
            <a:avLst/>
          </a:prstGeom>
          <a:solidFill>
            <a:schemeClr val="accent4">
              <a:lumMod val="20000"/>
              <a:lumOff val="80000"/>
            </a:schemeClr>
          </a:solidFill>
        </p:spPr>
        <p:txBody>
          <a:bodyPr wrap="square">
            <a:spAutoFit/>
          </a:bodyPr>
          <a:lstStyle/>
          <a:p>
            <a:r>
              <a:rPr lang="zh-TW" altLang="en-US" sz="2000" dirty="0"/>
              <a:t>import requests</a:t>
            </a:r>
          </a:p>
          <a:p>
            <a:r>
              <a:rPr lang="zh-TW" altLang="en-US" sz="2000" dirty="0"/>
              <a:t>from bs4 import BeautifulSoup</a:t>
            </a:r>
          </a:p>
          <a:p>
            <a:endParaRPr lang="zh-TW" altLang="en-US" sz="2000" dirty="0"/>
          </a:p>
          <a:p>
            <a:endParaRPr lang="zh-TW" altLang="en-US" sz="2000" dirty="0"/>
          </a:p>
          <a:p>
            <a:r>
              <a:rPr lang="zh-TW" altLang="en-US" sz="2000" dirty="0"/>
              <a:t>def main():</a:t>
            </a:r>
          </a:p>
          <a:p>
            <a:endParaRPr lang="zh-TW" altLang="en-US" sz="2000" dirty="0"/>
          </a:p>
          <a:p>
            <a:endParaRPr lang="zh-TW" altLang="en-US" sz="2000" dirty="0"/>
          </a:p>
          <a:p>
            <a:r>
              <a:rPr lang="zh-TW" altLang="en-US" sz="2000" dirty="0"/>
              <a:t>if __name__ == '__main__':</a:t>
            </a:r>
          </a:p>
          <a:p>
            <a:r>
              <a:rPr lang="zh-TW" altLang="en-US" sz="2000" dirty="0"/>
              <a:t>    main()</a:t>
            </a:r>
          </a:p>
        </p:txBody>
      </p:sp>
      <p:sp>
        <p:nvSpPr>
          <p:cNvPr id="3" name="矩形 2">
            <a:extLst>
              <a:ext uri="{FF2B5EF4-FFF2-40B4-BE49-F238E27FC236}">
                <a16:creationId xmlns="" xmlns:a16="http://schemas.microsoft.com/office/drawing/2014/main" id="{FE18B800-2125-4AAF-9113-A924799FF5B3}"/>
              </a:ext>
            </a:extLst>
          </p:cNvPr>
          <p:cNvSpPr/>
          <p:nvPr/>
        </p:nvSpPr>
        <p:spPr>
          <a:xfrm>
            <a:off x="3975883" y="265241"/>
            <a:ext cx="5019836" cy="5770811"/>
          </a:xfrm>
          <a:prstGeom prst="rect">
            <a:avLst/>
          </a:prstGeom>
        </p:spPr>
        <p:txBody>
          <a:bodyPr wrap="square">
            <a:spAutoFit/>
          </a:bodyPr>
          <a:lstStyle/>
          <a:p>
            <a:r>
              <a:rPr lang="zh-TW" altLang="en-US" sz="900" dirty="0" smtClean="0"/>
              <a:t>def </a:t>
            </a:r>
            <a:r>
              <a:rPr lang="zh-TW" altLang="en-US" sz="900" dirty="0"/>
              <a:t>main():</a:t>
            </a:r>
          </a:p>
          <a:p>
            <a:r>
              <a:rPr lang="zh-TW" altLang="en-US" sz="900" dirty="0"/>
              <a:t>    resp = requests.get('http://jwlin.github.io/py-scraping-analysis-book/ch2/blog/blog.html')</a:t>
            </a:r>
          </a:p>
          <a:p>
            <a:r>
              <a:rPr lang="zh-TW" altLang="en-US" sz="900" dirty="0"/>
              <a:t>    soup = BeautifulSoup(resp.text, 'html.parser')</a:t>
            </a:r>
          </a:p>
          <a:p>
            <a:endParaRPr lang="zh-TW" altLang="en-US" sz="900" dirty="0"/>
          </a:p>
          <a:p>
            <a:r>
              <a:rPr lang="zh-TW" altLang="en-US" sz="900" dirty="0"/>
              <a:t>    # 取得第一篇 blog (h4)</a:t>
            </a:r>
          </a:p>
          <a:p>
            <a:r>
              <a:rPr lang="zh-TW" altLang="en-US" sz="900" dirty="0"/>
              <a:t>    print(soup.find('h4'))</a:t>
            </a:r>
          </a:p>
          <a:p>
            <a:r>
              <a:rPr lang="zh-TW" altLang="en-US" sz="900" dirty="0"/>
              <a:t>    print(soup.h4)  # 與上一行相等</a:t>
            </a:r>
          </a:p>
          <a:p>
            <a:endParaRPr lang="zh-TW" altLang="en-US" sz="900" dirty="0"/>
          </a:p>
          <a:p>
            <a:r>
              <a:rPr lang="zh-TW" altLang="en-US" sz="900" dirty="0"/>
              <a:t>    # 取得第一篇 blog 主標題</a:t>
            </a:r>
          </a:p>
          <a:p>
            <a:r>
              <a:rPr lang="zh-TW" altLang="en-US" sz="900" dirty="0"/>
              <a:t>    print(soup.h4.a.text)</a:t>
            </a:r>
          </a:p>
          <a:p>
            <a:endParaRPr lang="zh-TW" altLang="en-US" sz="900" dirty="0"/>
          </a:p>
          <a:p>
            <a:r>
              <a:rPr lang="zh-TW" altLang="en-US" sz="900" dirty="0"/>
              <a:t>    # 取得所有 blog 主標題, 使用 tag</a:t>
            </a:r>
          </a:p>
          <a:p>
            <a:r>
              <a:rPr lang="zh-TW" altLang="en-US" sz="900" dirty="0"/>
              <a:t>    main_titles = soup.find_all('h4')</a:t>
            </a:r>
          </a:p>
          <a:p>
            <a:r>
              <a:rPr lang="zh-TW" altLang="en-US" sz="900" dirty="0"/>
              <a:t>    for title in main_titles:</a:t>
            </a:r>
          </a:p>
          <a:p>
            <a:r>
              <a:rPr lang="zh-TW" altLang="en-US" sz="900" dirty="0"/>
              <a:t>        print(title.a.text)</a:t>
            </a:r>
          </a:p>
          <a:p>
            <a:endParaRPr lang="zh-TW" altLang="en-US" sz="900" dirty="0"/>
          </a:p>
          <a:p>
            <a:r>
              <a:rPr lang="zh-TW" altLang="en-US" sz="900" dirty="0"/>
              <a:t>    # 取得所有 blog 主標題, 使用 class</a:t>
            </a:r>
          </a:p>
          <a:p>
            <a:r>
              <a:rPr lang="zh-TW" altLang="en-US" sz="900" dirty="0"/>
              <a:t>    # 以下寫法皆相同:</a:t>
            </a:r>
          </a:p>
          <a:p>
            <a:r>
              <a:rPr lang="zh-TW" altLang="en-US" sz="900" dirty="0"/>
              <a:t>    # soup.find_all('h4', 'card-title')</a:t>
            </a:r>
          </a:p>
          <a:p>
            <a:r>
              <a:rPr lang="zh-TW" altLang="en-US" sz="900" dirty="0"/>
              <a:t>    # soup.find_all('h4', {'class': 'card-title'})</a:t>
            </a:r>
          </a:p>
          <a:p>
            <a:r>
              <a:rPr lang="zh-TW" altLang="en-US" sz="900" dirty="0"/>
              <a:t>    # soup.find_all('h4', class_='card-title')</a:t>
            </a:r>
          </a:p>
          <a:p>
            <a:r>
              <a:rPr lang="zh-TW" altLang="en-US" sz="900" dirty="0"/>
              <a:t>    main_titles = soup.find_all('h4', 'card-title')</a:t>
            </a:r>
          </a:p>
          <a:p>
            <a:r>
              <a:rPr lang="zh-TW" altLang="en-US" sz="900" dirty="0"/>
              <a:t>    for title in main_titles:</a:t>
            </a:r>
          </a:p>
          <a:p>
            <a:r>
              <a:rPr lang="zh-TW" altLang="en-US" sz="900" dirty="0"/>
              <a:t>        print(title.a.text)</a:t>
            </a:r>
          </a:p>
          <a:p>
            <a:endParaRPr lang="zh-TW" altLang="en-US" sz="900" dirty="0"/>
          </a:p>
          <a:p>
            <a:r>
              <a:rPr lang="zh-TW" altLang="en-US" sz="900" dirty="0"/>
              <a:t>    # 使用 key=value 取得元件</a:t>
            </a:r>
          </a:p>
          <a:p>
            <a:r>
              <a:rPr lang="zh-TW" altLang="en-US" sz="900" dirty="0"/>
              <a:t>    print(soup.find(id='mac-p'))</a:t>
            </a:r>
          </a:p>
          <a:p>
            <a:endParaRPr lang="zh-TW" altLang="en-US" sz="900" dirty="0"/>
          </a:p>
          <a:p>
            <a:r>
              <a:rPr lang="zh-TW" altLang="en-US" sz="900" dirty="0"/>
              <a:t>    # 當 key 含特殊字元時, 使用 dict 取得元件</a:t>
            </a:r>
          </a:p>
          <a:p>
            <a:r>
              <a:rPr lang="zh-TW" altLang="en-US" sz="900" dirty="0"/>
              <a:t>    # print(soup.find(data-foo='mac-foo'))  # 會導致 SyntaxError</a:t>
            </a:r>
          </a:p>
          <a:p>
            <a:r>
              <a:rPr lang="zh-TW" altLang="en-US" sz="900" dirty="0"/>
              <a:t>    print(soup.find('', {'data-foo': 'mac-foo'}))</a:t>
            </a:r>
          </a:p>
          <a:p>
            <a:endParaRPr lang="zh-TW" altLang="en-US" sz="900" dirty="0"/>
          </a:p>
          <a:p>
            <a:r>
              <a:rPr lang="zh-TW" altLang="en-US" sz="900" dirty="0"/>
              <a:t>    # 取得各篇 blog 的所有文字</a:t>
            </a:r>
          </a:p>
          <a:p>
            <a:r>
              <a:rPr lang="zh-TW" altLang="en-US" sz="900" dirty="0"/>
              <a:t>    divs = soup.find_all('div', 'content')</a:t>
            </a:r>
          </a:p>
          <a:p>
            <a:r>
              <a:rPr lang="zh-TW" altLang="en-US" sz="900" dirty="0"/>
              <a:t>    for div in divs:</a:t>
            </a:r>
          </a:p>
          <a:p>
            <a:r>
              <a:rPr lang="zh-TW" altLang="en-US" sz="900" dirty="0"/>
              <a:t>        # 方法一, 使用 text (會包含許多換行符號)</a:t>
            </a:r>
          </a:p>
          <a:p>
            <a:r>
              <a:rPr lang="zh-TW" altLang="en-US" sz="900" dirty="0"/>
              <a:t>        #print(div.text)</a:t>
            </a:r>
          </a:p>
          <a:p>
            <a:r>
              <a:rPr lang="zh-TW" altLang="en-US" sz="900" dirty="0"/>
              <a:t>        # 方法二, 使用 tag 定位</a:t>
            </a:r>
          </a:p>
          <a:p>
            <a:r>
              <a:rPr lang="zh-TW" altLang="en-US" sz="900" dirty="0"/>
              <a:t>        #print(div.h6.text.strip(), div.h4.a.text.strip(), div.p.text.strip())</a:t>
            </a:r>
          </a:p>
          <a:p>
            <a:r>
              <a:rPr lang="zh-TW" altLang="en-US" sz="900" dirty="0"/>
              <a:t>        # 方法三, 使用 .stripped_strings</a:t>
            </a:r>
          </a:p>
          <a:p>
            <a:r>
              <a:rPr lang="zh-TW" altLang="en-US" sz="900" dirty="0"/>
              <a:t>        print([s for s in div.stripped_strings]</a:t>
            </a:r>
            <a:r>
              <a:rPr lang="zh-TW" altLang="en-US" sz="900" dirty="0" smtClean="0"/>
              <a:t>)</a:t>
            </a:r>
            <a:endParaRPr lang="zh-TW" altLang="en-US" sz="900" dirty="0"/>
          </a:p>
        </p:txBody>
      </p:sp>
    </p:spTree>
    <p:extLst>
      <p:ext uri="{BB962C8B-B14F-4D97-AF65-F5344CB8AC3E}">
        <p14:creationId xmlns:p14="http://schemas.microsoft.com/office/powerpoint/2010/main" val="28022491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 xmlns:a16="http://schemas.microsoft.com/office/drawing/2014/main" id="{5408C674-35C3-4353-B012-5AA2C216396E}"/>
              </a:ext>
            </a:extLst>
          </p:cNvPr>
          <p:cNvSpPr/>
          <p:nvPr/>
        </p:nvSpPr>
        <p:spPr>
          <a:xfrm>
            <a:off x="234778" y="-2222035"/>
            <a:ext cx="7961870" cy="8771632"/>
          </a:xfrm>
          <a:prstGeom prst="rect">
            <a:avLst/>
          </a:prstGeom>
        </p:spPr>
        <p:txBody>
          <a:bodyPr wrap="square">
            <a:spAutoFit/>
          </a:bodyPr>
          <a:lstStyle/>
          <a:p>
            <a:r>
              <a:rPr lang="zh-TW" altLang="en-US" sz="1200" dirty="0"/>
              <a:t>import requests</a:t>
            </a:r>
          </a:p>
          <a:p>
            <a:r>
              <a:rPr lang="zh-TW" altLang="en-US" sz="1200" dirty="0"/>
              <a:t>from bs4 import BeautifulSoup</a:t>
            </a:r>
          </a:p>
          <a:p>
            <a:endParaRPr lang="zh-TW" altLang="en-US" sz="1200" dirty="0"/>
          </a:p>
          <a:p>
            <a:endParaRPr lang="zh-TW" altLang="en-US" sz="1200" dirty="0"/>
          </a:p>
          <a:p>
            <a:r>
              <a:rPr lang="zh-TW" altLang="en-US" sz="1200" dirty="0"/>
              <a:t>def main():</a:t>
            </a:r>
          </a:p>
          <a:p>
            <a:r>
              <a:rPr lang="zh-TW" altLang="en-US" sz="1200" dirty="0"/>
              <a:t>    resp = requests.get('http://jwlin.github.io/py-scraping-analysis-book/ch2/table/table.html')</a:t>
            </a:r>
          </a:p>
          <a:p>
            <a:r>
              <a:rPr lang="zh-TW" altLang="en-US" sz="1200" dirty="0"/>
              <a:t>    soup = BeautifulSoup(resp.text, 'html.parser')</a:t>
            </a:r>
          </a:p>
          <a:p>
            <a:endParaRPr lang="zh-TW" altLang="en-US" sz="1200" dirty="0"/>
          </a:p>
          <a:p>
            <a:r>
              <a:rPr lang="zh-TW" altLang="en-US" sz="1200" dirty="0"/>
              <a:t>    # 計算課程均價</a:t>
            </a:r>
          </a:p>
          <a:p>
            <a:r>
              <a:rPr lang="zh-TW" altLang="en-US" sz="1200" dirty="0"/>
              <a:t>    # 取得所有課程價錢: 方法一, 使用 index</a:t>
            </a:r>
          </a:p>
          <a:p>
            <a:r>
              <a:rPr lang="zh-TW" altLang="en-US" sz="1200" dirty="0"/>
              <a:t>    prices = []</a:t>
            </a:r>
          </a:p>
          <a:p>
            <a:r>
              <a:rPr lang="zh-TW" altLang="en-US" sz="1200" dirty="0"/>
              <a:t>    rows = soup.find('table', 'table').tbody.find_all('tr')</a:t>
            </a:r>
          </a:p>
          <a:p>
            <a:r>
              <a:rPr lang="zh-TW" altLang="en-US" sz="1200" dirty="0"/>
              <a:t>    for row in rows:</a:t>
            </a:r>
          </a:p>
          <a:p>
            <a:r>
              <a:rPr lang="zh-TW" altLang="en-US" sz="1200" dirty="0"/>
              <a:t>        price = row.find_all('td')[2].text</a:t>
            </a:r>
          </a:p>
          <a:p>
            <a:r>
              <a:rPr lang="zh-TW" altLang="en-US" sz="1200" dirty="0"/>
              <a:t>        prices.append(int(price))</a:t>
            </a:r>
          </a:p>
          <a:p>
            <a:r>
              <a:rPr lang="zh-TW" altLang="en-US" sz="1200" dirty="0"/>
              <a:t>    print(sum(prices)/len(prices))</a:t>
            </a:r>
          </a:p>
          <a:p>
            <a:endParaRPr lang="zh-TW" altLang="en-US" sz="1200" dirty="0"/>
          </a:p>
          <a:p>
            <a:r>
              <a:rPr lang="zh-TW" altLang="en-US" sz="1200" dirty="0"/>
              <a:t>    # 取得所有課程價錢: 方法二, &lt;a&gt; 的 parent (&lt;td&gt;) 的 previous_sibling</a:t>
            </a:r>
          </a:p>
          <a:p>
            <a:r>
              <a:rPr lang="zh-TW" altLang="en-US" sz="1200" dirty="0"/>
              <a:t>    prices = []</a:t>
            </a:r>
          </a:p>
          <a:p>
            <a:r>
              <a:rPr lang="zh-TW" altLang="en-US" sz="1200" dirty="0"/>
              <a:t>    links = soup.find_all('a')</a:t>
            </a:r>
          </a:p>
          <a:p>
            <a:r>
              <a:rPr lang="zh-TW" altLang="en-US" sz="1200" dirty="0"/>
              <a:t>    for link in links:</a:t>
            </a:r>
          </a:p>
          <a:p>
            <a:r>
              <a:rPr lang="zh-TW" altLang="en-US" sz="1200" dirty="0"/>
              <a:t>        price = link.parent.previous_sibling.text</a:t>
            </a:r>
          </a:p>
          <a:p>
            <a:r>
              <a:rPr lang="zh-TW" altLang="en-US" sz="1200" dirty="0"/>
              <a:t>        prices.append(int(price))</a:t>
            </a:r>
          </a:p>
          <a:p>
            <a:r>
              <a:rPr lang="zh-TW" altLang="en-US" sz="1200" dirty="0"/>
              <a:t>    print(sum(prices) / len(prices))</a:t>
            </a:r>
          </a:p>
          <a:p>
            <a:endParaRPr lang="zh-TW" altLang="en-US" sz="1200" dirty="0"/>
          </a:p>
          <a:p>
            <a:r>
              <a:rPr lang="zh-TW" altLang="en-US" sz="1200" dirty="0"/>
              <a:t>    # 取得每一列所有欄位資訊: find_all('td') or row.children</a:t>
            </a:r>
          </a:p>
          <a:p>
            <a:r>
              <a:rPr lang="zh-TW" altLang="en-US" sz="1200" dirty="0"/>
              <a:t>    rows = soup.find('table', 'table').tbody.find_all('tr')</a:t>
            </a:r>
          </a:p>
          <a:p>
            <a:r>
              <a:rPr lang="zh-TW" altLang="en-US" sz="1200" dirty="0"/>
              <a:t>    for row in rows:</a:t>
            </a:r>
          </a:p>
          <a:p>
            <a:r>
              <a:rPr lang="zh-TW" altLang="en-US" sz="1200" dirty="0"/>
              <a:t>        all_tds = row.find_all('td')  # 方法一: find_all('td')</a:t>
            </a:r>
          </a:p>
          <a:p>
            <a:r>
              <a:rPr lang="zh-TW" altLang="en-US" sz="1200" dirty="0"/>
              <a:t>        # all_tds = [td for td in row.children]  # 方法二: 找出 row (tr) 所有的直接 (下一層) children</a:t>
            </a:r>
          </a:p>
          <a:p>
            <a:r>
              <a:rPr lang="zh-TW" altLang="en-US" sz="1200" dirty="0"/>
              <a:t>        # 以下執行時會報錯, 因為最後一列的 &lt;a&gt; 沒有 'href' 屬性</a:t>
            </a:r>
          </a:p>
          <a:p>
            <a:r>
              <a:rPr lang="zh-TW" altLang="en-US" sz="1200" dirty="0"/>
              <a:t>        # print(all_tds[0].text, all_tds[1].text, all_tds[2].text, all_tds[3].a['href'], all_tds[3].a.img['src'])</a:t>
            </a:r>
          </a:p>
          <a:p>
            <a:r>
              <a:rPr lang="zh-TW" altLang="en-US" sz="1200" dirty="0"/>
              <a:t>        # 取得 href 屬性前先檢查其是否存在</a:t>
            </a:r>
          </a:p>
          <a:p>
            <a:r>
              <a:rPr lang="zh-TW" altLang="en-US" sz="1200" dirty="0"/>
              <a:t>        if 'href' in all_tds[3].a.attrs:</a:t>
            </a:r>
          </a:p>
          <a:p>
            <a:r>
              <a:rPr lang="zh-TW" altLang="en-US" sz="1200" dirty="0"/>
              <a:t>            href = all_tds[3].a['href']</a:t>
            </a:r>
          </a:p>
          <a:p>
            <a:r>
              <a:rPr lang="zh-TW" altLang="en-US" sz="1200" dirty="0"/>
              <a:t>        else:</a:t>
            </a:r>
          </a:p>
          <a:p>
            <a:r>
              <a:rPr lang="zh-TW" altLang="en-US" sz="1200" dirty="0"/>
              <a:t>            href = None</a:t>
            </a:r>
          </a:p>
          <a:p>
            <a:r>
              <a:rPr lang="zh-TW" altLang="en-US" sz="1200" dirty="0"/>
              <a:t>        print(all_tds[0].text, all_tds[1].text, all_tds[2].text, href, all_tds[3].a.img['src'])</a:t>
            </a:r>
          </a:p>
          <a:p>
            <a:endParaRPr lang="zh-TW" altLang="en-US" sz="1200" dirty="0"/>
          </a:p>
          <a:p>
            <a:r>
              <a:rPr lang="zh-TW" altLang="en-US" sz="1200" dirty="0"/>
              <a:t>    # 取得每一列所有欄位文字資訊: stripped_strings</a:t>
            </a:r>
          </a:p>
          <a:p>
            <a:r>
              <a:rPr lang="zh-TW" altLang="en-US" sz="1200" dirty="0"/>
              <a:t>    rows = soup.find('table', 'table').tbody.find_all('tr')</a:t>
            </a:r>
          </a:p>
          <a:p>
            <a:r>
              <a:rPr lang="zh-TW" altLang="en-US" sz="1200" dirty="0"/>
              <a:t>    for row in rows:</a:t>
            </a:r>
          </a:p>
          <a:p>
            <a:r>
              <a:rPr lang="zh-TW" altLang="en-US" sz="1200" dirty="0"/>
              <a:t>        print([s for s in row.stripped_strings])</a:t>
            </a:r>
          </a:p>
          <a:p>
            <a:endParaRPr lang="zh-TW" altLang="en-US" sz="1200" dirty="0"/>
          </a:p>
          <a:p>
            <a:endParaRPr lang="zh-TW" altLang="en-US" sz="1200" dirty="0"/>
          </a:p>
          <a:p>
            <a:r>
              <a:rPr lang="zh-TW" altLang="en-US" sz="1200" dirty="0"/>
              <a:t>if __name__ == '__main__':</a:t>
            </a:r>
          </a:p>
          <a:p>
            <a:r>
              <a:rPr lang="zh-TW" altLang="en-US" sz="1200" dirty="0"/>
              <a:t>    main()</a:t>
            </a:r>
          </a:p>
        </p:txBody>
      </p:sp>
    </p:spTree>
    <p:extLst>
      <p:ext uri="{BB962C8B-B14F-4D97-AF65-F5344CB8AC3E}">
        <p14:creationId xmlns:p14="http://schemas.microsoft.com/office/powerpoint/2010/main" val="25045712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B911848A-744D-475A-814C-BF63E1EC68E8}"/>
              </a:ext>
            </a:extLst>
          </p:cNvPr>
          <p:cNvSpPr/>
          <p:nvPr/>
        </p:nvSpPr>
        <p:spPr>
          <a:xfrm>
            <a:off x="502509" y="-1174968"/>
            <a:ext cx="7850658" cy="8032968"/>
          </a:xfrm>
          <a:prstGeom prst="rect">
            <a:avLst/>
          </a:prstGeom>
        </p:spPr>
        <p:txBody>
          <a:bodyPr wrap="square">
            <a:spAutoFit/>
          </a:bodyPr>
          <a:lstStyle/>
          <a:p>
            <a:r>
              <a:rPr lang="zh-TW" altLang="en-US" sz="1200" dirty="0"/>
              <a:t>import requests</a:t>
            </a:r>
          </a:p>
          <a:p>
            <a:r>
              <a:rPr lang="zh-TW" altLang="en-US" sz="1200" dirty="0"/>
              <a:t>import re</a:t>
            </a:r>
          </a:p>
          <a:p>
            <a:r>
              <a:rPr lang="zh-TW" altLang="en-US" sz="1200" dirty="0"/>
              <a:t>from bs4 import BeautifulSoup</a:t>
            </a:r>
          </a:p>
          <a:p>
            <a:endParaRPr lang="zh-TW" altLang="en-US" sz="1200" dirty="0"/>
          </a:p>
          <a:p>
            <a:endParaRPr lang="zh-TW" altLang="en-US" sz="1200" dirty="0"/>
          </a:p>
          <a:p>
            <a:r>
              <a:rPr lang="zh-TW" altLang="en-US" sz="1200" dirty="0"/>
              <a:t>def main():</a:t>
            </a:r>
          </a:p>
          <a:p>
            <a:r>
              <a:rPr lang="zh-TW" altLang="en-US" sz="1200" dirty="0"/>
              <a:t>    resp = requests.get('http://jwlin.github.io/py-scraping-analysis-book/ch2/blog/blog.html')</a:t>
            </a:r>
          </a:p>
          <a:p>
            <a:r>
              <a:rPr lang="zh-TW" altLang="en-US" sz="1200" dirty="0"/>
              <a:t>    soup = BeautifulSoup(resp.text, 'html.parser')</a:t>
            </a:r>
          </a:p>
          <a:p>
            <a:endParaRPr lang="zh-TW" altLang="en-US" sz="1200" dirty="0"/>
          </a:p>
          <a:p>
            <a:r>
              <a:rPr lang="zh-TW" altLang="en-US" sz="1200" dirty="0"/>
              <a:t>    # 找出所有 'h' 開頭的標題文字</a:t>
            </a:r>
          </a:p>
          <a:p>
            <a:r>
              <a:rPr lang="zh-TW" altLang="en-US" sz="1200" dirty="0"/>
              <a:t>    titles = soup.find_all(['h1', 'h2', 'h3', 'h4', 'h5', 'h6'])</a:t>
            </a:r>
          </a:p>
          <a:p>
            <a:r>
              <a:rPr lang="zh-TW" altLang="en-US" sz="1200" dirty="0"/>
              <a:t>    for title in titles:</a:t>
            </a:r>
          </a:p>
          <a:p>
            <a:r>
              <a:rPr lang="zh-TW" altLang="en-US" sz="1200" dirty="0"/>
              <a:t>        print(title.text.strip())</a:t>
            </a:r>
          </a:p>
          <a:p>
            <a:endParaRPr lang="zh-TW" altLang="en-US" sz="1200" dirty="0"/>
          </a:p>
          <a:p>
            <a:r>
              <a:rPr lang="zh-TW" altLang="en-US" sz="1200" dirty="0"/>
              <a:t>    # 利用 regex 找出所有 'h' 開頭的標題文字</a:t>
            </a:r>
          </a:p>
          <a:p>
            <a:r>
              <a:rPr lang="zh-TW" altLang="en-US" sz="1200" dirty="0"/>
              <a:t>    for title in soup.find_all(re.compile('h[1-6]')):</a:t>
            </a:r>
          </a:p>
          <a:p>
            <a:r>
              <a:rPr lang="zh-TW" altLang="en-US" sz="1200" dirty="0"/>
              <a:t>        print(title.text.strip())</a:t>
            </a:r>
          </a:p>
          <a:p>
            <a:endParaRPr lang="zh-TW" altLang="en-US" sz="1200" dirty="0"/>
          </a:p>
          <a:p>
            <a:r>
              <a:rPr lang="zh-TW" altLang="en-US" sz="1200" dirty="0"/>
              <a:t>    # 找出所有 .png 結尾的圖片</a:t>
            </a:r>
          </a:p>
          <a:p>
            <a:r>
              <a:rPr lang="zh-TW" altLang="en-US" sz="1200" dirty="0"/>
              <a:t>    imgs = soup.find_all('img')</a:t>
            </a:r>
          </a:p>
          <a:p>
            <a:r>
              <a:rPr lang="zh-TW" altLang="en-US" sz="1200" dirty="0"/>
              <a:t>    for img in imgs:</a:t>
            </a:r>
          </a:p>
          <a:p>
            <a:r>
              <a:rPr lang="zh-TW" altLang="en-US" sz="1200" dirty="0"/>
              <a:t>        if 'src' in img.attrs:</a:t>
            </a:r>
          </a:p>
          <a:p>
            <a:r>
              <a:rPr lang="zh-TW" altLang="en-US" sz="1200" dirty="0"/>
              <a:t>            if img['src'].endswith('.png'):</a:t>
            </a:r>
          </a:p>
          <a:p>
            <a:r>
              <a:rPr lang="zh-TW" altLang="en-US" sz="1200" dirty="0"/>
              <a:t>                print(img['src'])</a:t>
            </a:r>
          </a:p>
          <a:p>
            <a:endParaRPr lang="zh-TW" altLang="en-US" sz="1200" dirty="0"/>
          </a:p>
          <a:p>
            <a:r>
              <a:rPr lang="zh-TW" altLang="en-US" sz="1200" dirty="0"/>
              <a:t>    # 利用 regex 找出所有 .png 結尾的圖片</a:t>
            </a:r>
          </a:p>
          <a:p>
            <a:r>
              <a:rPr lang="zh-TW" altLang="en-US" sz="1200" dirty="0"/>
              <a:t>    for img in soup.find_all('img', {'src': re.compile('\.png$')}):</a:t>
            </a:r>
          </a:p>
          <a:p>
            <a:r>
              <a:rPr lang="zh-TW" altLang="en-US" sz="1200" dirty="0"/>
              <a:t>        print(img['src'])</a:t>
            </a:r>
          </a:p>
          <a:p>
            <a:endParaRPr lang="zh-TW" altLang="en-US" sz="1200" dirty="0"/>
          </a:p>
          <a:p>
            <a:r>
              <a:rPr lang="zh-TW" altLang="en-US" sz="1200" dirty="0"/>
              <a:t>    # 找出所有 .png 結尾且含 'beginner' 的圖片</a:t>
            </a:r>
          </a:p>
          <a:p>
            <a:r>
              <a:rPr lang="zh-TW" altLang="en-US" sz="1200" dirty="0"/>
              <a:t>    imgs = soup.find_all('img')</a:t>
            </a:r>
          </a:p>
          <a:p>
            <a:r>
              <a:rPr lang="zh-TW" altLang="en-US" sz="1200" dirty="0"/>
              <a:t>    for img in imgs:</a:t>
            </a:r>
          </a:p>
          <a:p>
            <a:r>
              <a:rPr lang="zh-TW" altLang="en-US" sz="1200" dirty="0"/>
              <a:t>        if 'src' in img.attrs:</a:t>
            </a:r>
          </a:p>
          <a:p>
            <a:r>
              <a:rPr lang="zh-TW" altLang="en-US" sz="1200" dirty="0"/>
              <a:t>            if 'beginner' in img['src'] and img['src'].endswith('.png'):</a:t>
            </a:r>
          </a:p>
          <a:p>
            <a:r>
              <a:rPr lang="zh-TW" altLang="en-US" sz="1200" dirty="0"/>
              <a:t>                print(img['src'])</a:t>
            </a:r>
          </a:p>
          <a:p>
            <a:endParaRPr lang="zh-TW" altLang="en-US" sz="1200" dirty="0"/>
          </a:p>
          <a:p>
            <a:r>
              <a:rPr lang="zh-TW" altLang="en-US" sz="1200" dirty="0"/>
              <a:t>    # 利用 regex 找出所有 .png 結尾且含 'beginner' 的圖片</a:t>
            </a:r>
          </a:p>
          <a:p>
            <a:r>
              <a:rPr lang="zh-TW" altLang="en-US" sz="1200" dirty="0"/>
              <a:t>    for img in soup.find_all('img', {'src': re.compile('beginner.*\.png$')}):</a:t>
            </a:r>
          </a:p>
          <a:p>
            <a:r>
              <a:rPr lang="zh-TW" altLang="en-US" sz="1200" dirty="0"/>
              <a:t>        print(img['src'])</a:t>
            </a:r>
          </a:p>
          <a:p>
            <a:endParaRPr lang="zh-TW" altLang="en-US" sz="1200" dirty="0"/>
          </a:p>
          <a:p>
            <a:endParaRPr lang="zh-TW" altLang="en-US" sz="1200" dirty="0"/>
          </a:p>
          <a:p>
            <a:r>
              <a:rPr lang="zh-TW" altLang="en-US" sz="1200" dirty="0"/>
              <a:t>if __name__ == '__main__':</a:t>
            </a:r>
          </a:p>
          <a:p>
            <a:r>
              <a:rPr lang="zh-TW" altLang="en-US" sz="1200" dirty="0"/>
              <a:t>    main()</a:t>
            </a:r>
          </a:p>
        </p:txBody>
      </p:sp>
    </p:spTree>
    <p:extLst>
      <p:ext uri="{BB962C8B-B14F-4D97-AF65-F5344CB8AC3E}">
        <p14:creationId xmlns:p14="http://schemas.microsoft.com/office/powerpoint/2010/main" val="4081509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內容版面配置區 3"/>
          <p:cNvSpPr>
            <a:spLocks noGrp="1"/>
          </p:cNvSpPr>
          <p:nvPr>
            <p:ph sz="half" idx="2"/>
          </p:nvPr>
        </p:nvSpPr>
        <p:spPr/>
        <p:txBody>
          <a:bodyPr/>
          <a:lstStyle/>
          <a:p>
            <a:endParaRPr lang="zh-TW" altLang="en-US"/>
          </a:p>
        </p:txBody>
      </p:sp>
      <p:pic>
        <p:nvPicPr>
          <p:cNvPr id="102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3744416" cy="5420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91974" y="6277962"/>
            <a:ext cx="5832648" cy="369332"/>
          </a:xfrm>
          <a:prstGeom prst="rect">
            <a:avLst/>
          </a:prstGeom>
        </p:spPr>
        <p:txBody>
          <a:bodyPr wrap="square">
            <a:spAutoFit/>
          </a:bodyPr>
          <a:lstStyle/>
          <a:p>
            <a:r>
              <a:rPr lang="en-US" altLang="zh-TW" dirty="0" smtClean="0"/>
              <a:t>https://github.com/yehnan/python_book_yehnan</a:t>
            </a:r>
            <a:endParaRPr lang="zh-TW" altLang="en-US" dirty="0"/>
          </a:p>
        </p:txBody>
      </p:sp>
    </p:spTree>
    <p:extLst>
      <p:ext uri="{BB962C8B-B14F-4D97-AF65-F5344CB8AC3E}">
        <p14:creationId xmlns:p14="http://schemas.microsoft.com/office/powerpoint/2010/main" val="19478294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2413338"/>
            <a:ext cx="8352928" cy="1754326"/>
          </a:xfrm>
          <a:prstGeom prst="rect">
            <a:avLst/>
          </a:prstGeom>
        </p:spPr>
        <p:txBody>
          <a:bodyPr wrap="square">
            <a:spAutoFit/>
          </a:bodyPr>
          <a:lstStyle/>
          <a:p>
            <a:r>
              <a:rPr lang="en-US" altLang="zh-TW" dirty="0"/>
              <a:t>import requests</a:t>
            </a:r>
          </a:p>
          <a:p>
            <a:r>
              <a:rPr lang="en-US" altLang="zh-TW" dirty="0"/>
              <a:t>from bs4 import </a:t>
            </a:r>
            <a:r>
              <a:rPr lang="en-US" altLang="zh-TW" dirty="0" err="1"/>
              <a:t>BeautifulSoup</a:t>
            </a:r>
            <a:endParaRPr lang="en-US" altLang="zh-TW" dirty="0"/>
          </a:p>
          <a:p>
            <a:endParaRPr lang="en-US" altLang="zh-TW" dirty="0"/>
          </a:p>
          <a:p>
            <a:r>
              <a:rPr lang="en-US" altLang="zh-TW" dirty="0" err="1"/>
              <a:t>resp</a:t>
            </a:r>
            <a:r>
              <a:rPr lang="en-US" altLang="zh-TW" dirty="0"/>
              <a:t> = </a:t>
            </a:r>
            <a:r>
              <a:rPr lang="en-US" altLang="zh-TW" dirty="0" err="1"/>
              <a:t>requests.get</a:t>
            </a:r>
            <a:r>
              <a:rPr lang="en-US" altLang="zh-TW" dirty="0"/>
              <a:t>('https://</a:t>
            </a:r>
            <a:r>
              <a:rPr lang="en-US" altLang="zh-TW" dirty="0" smtClean="0"/>
              <a:t>jwlin.github.io/</a:t>
            </a:r>
            <a:r>
              <a:rPr lang="en-US" altLang="zh-TW" dirty="0" err="1" smtClean="0"/>
              <a:t>py</a:t>
            </a:r>
            <a:r>
              <a:rPr lang="en-US" altLang="zh-TW" dirty="0" smtClean="0"/>
              <a:t>-scraping-</a:t>
            </a:r>
            <a:r>
              <a:rPr lang="en-US" altLang="zh-TW" dirty="0" err="1" smtClean="0"/>
              <a:t>analysisbook</a:t>
            </a:r>
            <a:r>
              <a:rPr lang="en-US" altLang="zh-TW" dirty="0" smtClean="0"/>
              <a:t>/ch1/connect.html</a:t>
            </a:r>
            <a:r>
              <a:rPr lang="en-US" altLang="zh-TW" dirty="0"/>
              <a:t>')</a:t>
            </a:r>
          </a:p>
          <a:p>
            <a:r>
              <a:rPr lang="en-US" altLang="zh-TW" dirty="0"/>
              <a:t>soup = </a:t>
            </a:r>
            <a:r>
              <a:rPr lang="en-US" altLang="zh-TW" dirty="0" err="1"/>
              <a:t>BeautifulSoup</a:t>
            </a:r>
            <a:r>
              <a:rPr lang="en-US" altLang="zh-TW" dirty="0"/>
              <a:t>(</a:t>
            </a:r>
            <a:r>
              <a:rPr lang="en-US" altLang="zh-TW" dirty="0" err="1"/>
              <a:t>resp.text</a:t>
            </a:r>
            <a:r>
              <a:rPr lang="en-US" altLang="zh-TW" dirty="0"/>
              <a:t>, '</a:t>
            </a:r>
            <a:r>
              <a:rPr lang="en-US" altLang="zh-TW" dirty="0" err="1"/>
              <a:t>html.parser</a:t>
            </a:r>
            <a:r>
              <a:rPr lang="en-US" altLang="zh-TW" dirty="0"/>
              <a:t>')</a:t>
            </a:r>
          </a:p>
          <a:p>
            <a:r>
              <a:rPr lang="en-US" altLang="zh-TW" dirty="0"/>
              <a:t>print(</a:t>
            </a:r>
            <a:r>
              <a:rPr lang="en-US" altLang="zh-TW" dirty="0" err="1"/>
              <a:t>soup.find</a:t>
            </a:r>
            <a:r>
              <a:rPr lang="en-US" altLang="zh-TW" dirty="0"/>
              <a:t>('h1').text)</a:t>
            </a:r>
            <a:endParaRPr lang="zh-TW" altLang="en-US" dirty="0"/>
          </a:p>
        </p:txBody>
      </p:sp>
    </p:spTree>
    <p:extLst>
      <p:ext uri="{BB962C8B-B14F-4D97-AF65-F5344CB8AC3E}">
        <p14:creationId xmlns:p14="http://schemas.microsoft.com/office/powerpoint/2010/main" val="242186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47985" y="1178011"/>
            <a:ext cx="1937804" cy="2749678"/>
          </a:xfrm>
          <a:prstGeom prst="rect">
            <a:avLst/>
          </a:prstGeom>
        </p:spPr>
      </p:pic>
      <p:sp>
        <p:nvSpPr>
          <p:cNvPr id="4" name="矩形 3"/>
          <p:cNvSpPr/>
          <p:nvPr/>
        </p:nvSpPr>
        <p:spPr>
          <a:xfrm>
            <a:off x="447985" y="3985354"/>
            <a:ext cx="2379800" cy="1015663"/>
          </a:xfrm>
          <a:prstGeom prst="rect">
            <a:avLst/>
          </a:prstGeom>
        </p:spPr>
        <p:txBody>
          <a:bodyPr wrap="square">
            <a:spAutoFit/>
          </a:bodyPr>
          <a:lstStyle/>
          <a:p>
            <a:r>
              <a:rPr lang="en-US" altLang="zh-TW" sz="1200" dirty="0"/>
              <a:t>Python </a:t>
            </a:r>
            <a:r>
              <a:rPr lang="zh-TW" altLang="en-US" sz="1200" dirty="0"/>
              <a:t>技術者們：實踐！帶你一步一腳印由初學到精通</a:t>
            </a:r>
          </a:p>
          <a:p>
            <a:r>
              <a:rPr lang="zh-TW" altLang="en-US" sz="1200" dirty="0"/>
              <a:t>作者： 施威銘研究室  </a:t>
            </a:r>
          </a:p>
          <a:p>
            <a:r>
              <a:rPr lang="zh-TW" altLang="en-US" sz="1200" dirty="0" smtClean="0"/>
              <a:t>出版社</a:t>
            </a:r>
            <a:r>
              <a:rPr lang="zh-TW" altLang="en-US" sz="1200" dirty="0"/>
              <a:t>：旗標  </a:t>
            </a:r>
          </a:p>
          <a:p>
            <a:r>
              <a:rPr lang="zh-TW" altLang="en-US" sz="1200" dirty="0" smtClean="0"/>
              <a:t>出版</a:t>
            </a:r>
            <a:r>
              <a:rPr lang="zh-TW" altLang="en-US" sz="1200" dirty="0"/>
              <a:t>日期：</a:t>
            </a:r>
            <a:r>
              <a:rPr lang="en-US" altLang="zh-TW" sz="1200" dirty="0"/>
              <a:t>2018/12/12</a:t>
            </a:r>
            <a:endParaRPr lang="zh-TW" altLang="en-US" sz="1200" dirty="0"/>
          </a:p>
        </p:txBody>
      </p:sp>
      <p:sp>
        <p:nvSpPr>
          <p:cNvPr id="5" name="矩形 4"/>
          <p:cNvSpPr/>
          <p:nvPr/>
        </p:nvSpPr>
        <p:spPr>
          <a:xfrm>
            <a:off x="3134497" y="586069"/>
            <a:ext cx="5366952" cy="5262979"/>
          </a:xfrm>
          <a:prstGeom prst="rect">
            <a:avLst/>
          </a:prstGeom>
        </p:spPr>
        <p:txBody>
          <a:bodyPr wrap="square">
            <a:spAutoFit/>
          </a:bodyPr>
          <a:lstStyle/>
          <a:p>
            <a:r>
              <a:rPr lang="zh-TW" altLang="en-US" sz="1400" dirty="0"/>
              <a:t>一 基礎篇</a:t>
            </a:r>
          </a:p>
          <a:p>
            <a:r>
              <a:rPr lang="en-US" altLang="zh-TW" sz="1400" dirty="0"/>
              <a:t>00 Python</a:t>
            </a:r>
            <a:r>
              <a:rPr lang="zh-TW" altLang="en-US" sz="1400" dirty="0"/>
              <a:t>簡介與安裝</a:t>
            </a:r>
          </a:p>
          <a:p>
            <a:r>
              <a:rPr lang="en-US" altLang="zh-TW" sz="1400" dirty="0"/>
              <a:t>01 </a:t>
            </a:r>
            <a:r>
              <a:rPr lang="zh-TW" altLang="en-US" sz="1400" dirty="0"/>
              <a:t>資料型別、變數及運算</a:t>
            </a:r>
          </a:p>
          <a:p>
            <a:r>
              <a:rPr lang="en-US" altLang="zh-TW" sz="1400" dirty="0"/>
              <a:t>02 Python </a:t>
            </a:r>
            <a:r>
              <a:rPr lang="zh-TW" altLang="en-US" sz="1400" dirty="0"/>
              <a:t>的資料結構</a:t>
            </a:r>
            <a:r>
              <a:rPr lang="en-US" altLang="zh-TW" sz="1400" dirty="0"/>
              <a:t>: Data Structures</a:t>
            </a:r>
          </a:p>
          <a:p>
            <a:r>
              <a:rPr lang="en-US" altLang="zh-TW" sz="1400" dirty="0"/>
              <a:t>03 Python </a:t>
            </a:r>
            <a:r>
              <a:rPr lang="zh-TW" altLang="en-US" sz="1400" dirty="0"/>
              <a:t>的流程控制</a:t>
            </a:r>
          </a:p>
          <a:p>
            <a:r>
              <a:rPr lang="en-US" altLang="zh-TW" sz="1400" dirty="0"/>
              <a:t>04 </a:t>
            </a:r>
            <a:r>
              <a:rPr lang="zh-TW" altLang="en-US" sz="1400" dirty="0"/>
              <a:t>函式 </a:t>
            </a:r>
            <a:r>
              <a:rPr lang="en-US" altLang="zh-TW" sz="1400" dirty="0"/>
              <a:t>Function</a:t>
            </a:r>
          </a:p>
          <a:p>
            <a:r>
              <a:rPr lang="en-US" altLang="zh-TW" sz="1400" dirty="0"/>
              <a:t>05 Python </a:t>
            </a:r>
            <a:r>
              <a:rPr lang="zh-TW" altLang="en-US" sz="1400" dirty="0"/>
              <a:t>最強功能</a:t>
            </a:r>
            <a:r>
              <a:rPr lang="en-US" altLang="zh-TW" sz="1400" dirty="0"/>
              <a:t>: </a:t>
            </a:r>
            <a:r>
              <a:rPr lang="zh-TW" altLang="en-US" sz="1400" dirty="0"/>
              <a:t>內建函式與第三方套件</a:t>
            </a:r>
          </a:p>
          <a:p>
            <a:endParaRPr lang="zh-TW" altLang="en-US" sz="1400" dirty="0"/>
          </a:p>
          <a:p>
            <a:r>
              <a:rPr lang="zh-TW" altLang="en-US" sz="1400" dirty="0"/>
              <a:t>二 應用篇</a:t>
            </a:r>
          </a:p>
          <a:p>
            <a:r>
              <a:rPr lang="en-US" altLang="zh-TW" sz="1400" dirty="0"/>
              <a:t>06 Line </a:t>
            </a:r>
            <a:r>
              <a:rPr lang="zh-TW" altLang="en-US" sz="1400" dirty="0"/>
              <a:t>及時股票盯盤系統</a:t>
            </a:r>
          </a:p>
          <a:p>
            <a:r>
              <a:rPr lang="en-US" altLang="zh-TW" sz="1400" dirty="0"/>
              <a:t>07 </a:t>
            </a:r>
            <a:r>
              <a:rPr lang="zh-TW" altLang="en-US" sz="1400" dirty="0"/>
              <a:t>網路爬蟲</a:t>
            </a:r>
            <a:r>
              <a:rPr lang="en-US" altLang="zh-TW" sz="1400" dirty="0"/>
              <a:t>+</a:t>
            </a:r>
            <a:r>
              <a:rPr lang="zh-TW" altLang="en-US" sz="1400" dirty="0"/>
              <a:t>多執行緒搜集巨量資料 </a:t>
            </a:r>
            <a:r>
              <a:rPr lang="en-US" altLang="zh-TW" sz="1400" dirty="0"/>
              <a:t>- </a:t>
            </a:r>
            <a:r>
              <a:rPr lang="zh-TW" altLang="en-US" sz="1400" dirty="0"/>
              <a:t>以圖片為例</a:t>
            </a:r>
          </a:p>
          <a:p>
            <a:r>
              <a:rPr lang="en-US" altLang="zh-TW" sz="1400" dirty="0"/>
              <a:t>08 YouTube </a:t>
            </a:r>
            <a:r>
              <a:rPr lang="zh-TW" altLang="en-US" sz="1400" dirty="0"/>
              <a:t>極速下載器</a:t>
            </a:r>
            <a:r>
              <a:rPr lang="en-US" altLang="zh-TW" sz="1400" dirty="0"/>
              <a:t>–</a:t>
            </a:r>
            <a:r>
              <a:rPr lang="zh-TW" altLang="en-US" sz="1400" dirty="0"/>
              <a:t>以多執行緒下載</a:t>
            </a:r>
          </a:p>
          <a:p>
            <a:r>
              <a:rPr lang="en-US" altLang="zh-TW" sz="1400" b="1" dirty="0">
                <a:solidFill>
                  <a:srgbClr val="FF0000"/>
                </a:solidFill>
                <a:effectLst>
                  <a:outerShdw blurRad="38100" dist="38100" dir="2700000" algn="tl">
                    <a:srgbClr val="000000">
                      <a:alpha val="43137"/>
                    </a:srgbClr>
                  </a:outerShdw>
                </a:effectLst>
              </a:rPr>
              <a:t>09 </a:t>
            </a:r>
            <a:r>
              <a:rPr lang="zh-TW" altLang="en-US" sz="1400" b="1" dirty="0">
                <a:solidFill>
                  <a:srgbClr val="FF0000"/>
                </a:solidFill>
                <a:effectLst>
                  <a:outerShdw blurRad="38100" dist="38100" dir="2700000" algn="tl">
                    <a:srgbClr val="000000">
                      <a:alpha val="43137"/>
                    </a:srgbClr>
                  </a:outerShdw>
                </a:effectLst>
              </a:rPr>
              <a:t>比特幣最佳買賣點</a:t>
            </a:r>
            <a:r>
              <a:rPr lang="en-US" altLang="zh-TW" sz="1400" b="1" dirty="0">
                <a:solidFill>
                  <a:srgbClr val="FF0000"/>
                </a:solidFill>
                <a:effectLst>
                  <a:outerShdw blurRad="38100" dist="38100" dir="2700000" algn="tl">
                    <a:srgbClr val="000000">
                      <a:alpha val="43137"/>
                    </a:srgbClr>
                  </a:outerShdw>
                </a:effectLst>
              </a:rPr>
              <a:t>–</a:t>
            </a:r>
            <a:r>
              <a:rPr lang="zh-TW" altLang="en-US" sz="1400" b="1" dirty="0">
                <a:solidFill>
                  <a:srgbClr val="FF0000"/>
                </a:solidFill>
                <a:effectLst>
                  <a:outerShdw blurRad="38100" dist="38100" dir="2700000" algn="tl">
                    <a:srgbClr val="000000">
                      <a:alpha val="43137"/>
                    </a:srgbClr>
                  </a:outerShdw>
                </a:effectLst>
              </a:rPr>
              <a:t>用網路爬蟲抓取歷史價格用 </a:t>
            </a:r>
            <a:r>
              <a:rPr lang="en-US" altLang="zh-TW" sz="1400" b="1" dirty="0">
                <a:solidFill>
                  <a:srgbClr val="FF0000"/>
                </a:solidFill>
                <a:effectLst>
                  <a:outerShdw blurRad="38100" dist="38100" dir="2700000" algn="tl">
                    <a:srgbClr val="000000">
                      <a:alpha val="43137"/>
                    </a:srgbClr>
                  </a:outerShdw>
                </a:effectLst>
              </a:rPr>
              <a:t>pandas </a:t>
            </a:r>
            <a:r>
              <a:rPr lang="zh-TW" altLang="en-US" sz="1400" b="1" dirty="0">
                <a:solidFill>
                  <a:srgbClr val="FF0000"/>
                </a:solidFill>
                <a:effectLst>
                  <a:outerShdw blurRad="38100" dist="38100" dir="2700000" algn="tl">
                    <a:srgbClr val="000000">
                      <a:alpha val="43137"/>
                    </a:srgbClr>
                  </a:outerShdw>
                </a:effectLst>
              </a:rPr>
              <a:t>分析</a:t>
            </a:r>
          </a:p>
          <a:p>
            <a:endParaRPr lang="en-US" altLang="zh-TW" sz="1400" dirty="0" smtClean="0"/>
          </a:p>
          <a:p>
            <a:r>
              <a:rPr lang="en-US" altLang="zh-TW" sz="1400" dirty="0" smtClean="0"/>
              <a:t>10 </a:t>
            </a:r>
            <a:r>
              <a:rPr lang="zh-TW" altLang="en-US" sz="1400" dirty="0"/>
              <a:t>車牌辨識系統</a:t>
            </a:r>
          </a:p>
          <a:p>
            <a:r>
              <a:rPr lang="en-US" altLang="zh-TW" sz="1400" dirty="0"/>
              <a:t>11 </a:t>
            </a:r>
            <a:r>
              <a:rPr lang="zh-TW" altLang="en-US" sz="1400" dirty="0"/>
              <a:t>無人車影像辨識子系統：道路辨識</a:t>
            </a:r>
          </a:p>
          <a:p>
            <a:r>
              <a:rPr lang="en-US" altLang="zh-TW" sz="1400" dirty="0"/>
              <a:t>12 </a:t>
            </a:r>
            <a:r>
              <a:rPr lang="zh-TW" altLang="en-US" sz="1400" dirty="0"/>
              <a:t>無人車影像辨識子系統：交通標誌辨識</a:t>
            </a:r>
          </a:p>
          <a:p>
            <a:r>
              <a:rPr lang="en-US" altLang="zh-TW" sz="1400" dirty="0"/>
              <a:t>13 </a:t>
            </a:r>
            <a:r>
              <a:rPr lang="zh-TW" altLang="en-US" sz="1400" dirty="0"/>
              <a:t>影像移動偵測 </a:t>
            </a:r>
            <a:r>
              <a:rPr lang="en-US" altLang="zh-TW" sz="1400" dirty="0"/>
              <a:t>- </a:t>
            </a:r>
            <a:r>
              <a:rPr lang="zh-TW" altLang="en-US" sz="1400" dirty="0"/>
              <a:t>以簡訊、</a:t>
            </a:r>
            <a:r>
              <a:rPr lang="en-US" altLang="zh-TW" sz="1400" dirty="0"/>
              <a:t>E-mail </a:t>
            </a:r>
            <a:r>
              <a:rPr lang="zh-TW" altLang="en-US" sz="1400" dirty="0"/>
              <a:t>防盜通報</a:t>
            </a:r>
          </a:p>
          <a:p>
            <a:endParaRPr lang="en-US" altLang="zh-TW" sz="1400" dirty="0" smtClean="0"/>
          </a:p>
          <a:p>
            <a:r>
              <a:rPr lang="en-US" altLang="zh-TW" sz="1400" dirty="0" smtClean="0"/>
              <a:t>14 </a:t>
            </a:r>
            <a:r>
              <a:rPr lang="zh-TW" altLang="en-US" sz="1400" dirty="0"/>
              <a:t>高鐵自動化搶票程式</a:t>
            </a:r>
          </a:p>
          <a:p>
            <a:r>
              <a:rPr lang="en-US" altLang="zh-TW" sz="1400" b="1" dirty="0">
                <a:solidFill>
                  <a:srgbClr val="FF0000"/>
                </a:solidFill>
                <a:effectLst>
                  <a:outerShdw blurRad="38100" dist="38100" dir="2700000" algn="tl">
                    <a:srgbClr val="000000">
                      <a:alpha val="43137"/>
                    </a:srgbClr>
                  </a:outerShdw>
                </a:effectLst>
              </a:rPr>
              <a:t>15 </a:t>
            </a:r>
            <a:r>
              <a:rPr lang="zh-TW" altLang="en-US" sz="1400" b="1" dirty="0">
                <a:solidFill>
                  <a:srgbClr val="FF0000"/>
                </a:solidFill>
                <a:effectLst>
                  <a:outerShdw blurRad="38100" dist="38100" dir="2700000" algn="tl">
                    <a:srgbClr val="000000">
                      <a:alpha val="43137"/>
                    </a:srgbClr>
                  </a:outerShdw>
                </a:effectLst>
              </a:rPr>
              <a:t>語音聊天機器人</a:t>
            </a:r>
            <a:r>
              <a:rPr lang="en-US" altLang="zh-TW" sz="1400" b="1" dirty="0">
                <a:solidFill>
                  <a:srgbClr val="FF0000"/>
                </a:solidFill>
                <a:effectLst>
                  <a:outerShdw blurRad="38100" dist="38100" dir="2700000" algn="tl">
                    <a:srgbClr val="000000">
                      <a:alpha val="43137"/>
                    </a:srgbClr>
                  </a:outerShdw>
                </a:effectLst>
              </a:rPr>
              <a:t>–</a:t>
            </a:r>
            <a:r>
              <a:rPr lang="zh-TW" altLang="en-US" sz="1400" b="1" dirty="0">
                <a:solidFill>
                  <a:srgbClr val="FF0000"/>
                </a:solidFill>
                <a:effectLst>
                  <a:outerShdw blurRad="38100" dist="38100" dir="2700000" algn="tl">
                    <a:srgbClr val="000000">
                      <a:alpha val="43137"/>
                    </a:srgbClr>
                  </a:outerShdw>
                </a:effectLst>
              </a:rPr>
              <a:t>萬事通</a:t>
            </a:r>
          </a:p>
          <a:p>
            <a:r>
              <a:rPr lang="en-US" altLang="zh-TW" sz="1400" b="1" dirty="0">
                <a:solidFill>
                  <a:srgbClr val="FF0000"/>
                </a:solidFill>
                <a:effectLst>
                  <a:outerShdw blurRad="38100" dist="38100" dir="2700000" algn="tl">
                    <a:srgbClr val="000000">
                      <a:alpha val="43137"/>
                    </a:srgbClr>
                  </a:outerShdw>
                </a:effectLst>
              </a:rPr>
              <a:t>16 AI </a:t>
            </a:r>
            <a:r>
              <a:rPr lang="zh-TW" altLang="en-US" sz="1400" b="1" dirty="0">
                <a:solidFill>
                  <a:srgbClr val="FF0000"/>
                </a:solidFill>
                <a:effectLst>
                  <a:outerShdw blurRad="38100" dist="38100" dir="2700000" algn="tl">
                    <a:srgbClr val="000000">
                      <a:alpha val="43137"/>
                    </a:srgbClr>
                  </a:outerShdw>
                </a:effectLst>
              </a:rPr>
              <a:t>人臉身分識別打卡系統</a:t>
            </a:r>
          </a:p>
          <a:p>
            <a:endParaRPr lang="zh-TW" altLang="en-US" sz="1400" dirty="0"/>
          </a:p>
          <a:p>
            <a:r>
              <a:rPr lang="zh-TW" altLang="en-US" sz="1400" dirty="0"/>
              <a:t>附錄 </a:t>
            </a:r>
            <a:r>
              <a:rPr lang="en-US" altLang="zh-TW" sz="1400" dirty="0"/>
              <a:t>A </a:t>
            </a:r>
            <a:r>
              <a:rPr lang="zh-TW" altLang="en-US" sz="1400" dirty="0"/>
              <a:t>將程式打包成獨立的執行檔</a:t>
            </a:r>
          </a:p>
        </p:txBody>
      </p:sp>
    </p:spTree>
    <p:extLst>
      <p:ext uri="{BB962C8B-B14F-4D97-AF65-F5344CB8AC3E}">
        <p14:creationId xmlns:p14="http://schemas.microsoft.com/office/powerpoint/2010/main" val="41872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39552" y="476442"/>
            <a:ext cx="3054231" cy="4293096"/>
          </a:xfrm>
          <a:prstGeom prst="rect">
            <a:avLst/>
          </a:prstGeom>
        </p:spPr>
      </p:pic>
      <p:sp>
        <p:nvSpPr>
          <p:cNvPr id="3" name="矩形 2"/>
          <p:cNvSpPr/>
          <p:nvPr/>
        </p:nvSpPr>
        <p:spPr>
          <a:xfrm>
            <a:off x="3923928" y="476672"/>
            <a:ext cx="4572000" cy="5909310"/>
          </a:xfrm>
          <a:prstGeom prst="rect">
            <a:avLst/>
          </a:prstGeom>
        </p:spPr>
        <p:txBody>
          <a:bodyPr>
            <a:spAutoFit/>
          </a:bodyPr>
          <a:lstStyle/>
          <a:p>
            <a:r>
              <a:rPr lang="en-US" altLang="zh-TW" dirty="0"/>
              <a:t>CH01 </a:t>
            </a:r>
            <a:r>
              <a:rPr lang="zh-TW" altLang="en-US" dirty="0"/>
              <a:t>建置</a:t>
            </a:r>
            <a:r>
              <a:rPr lang="en-US" altLang="zh-TW" dirty="0"/>
              <a:t>Python</a:t>
            </a:r>
            <a:r>
              <a:rPr lang="zh-TW" altLang="en-US" dirty="0"/>
              <a:t>開發環境</a:t>
            </a:r>
          </a:p>
          <a:p>
            <a:endParaRPr lang="zh-TW" altLang="en-US" dirty="0"/>
          </a:p>
          <a:p>
            <a:r>
              <a:rPr lang="en-US" altLang="zh-TW" dirty="0"/>
              <a:t>CH02 </a:t>
            </a:r>
            <a:r>
              <a:rPr lang="zh-TW" altLang="en-US" dirty="0"/>
              <a:t>大數據資料爬取與</a:t>
            </a:r>
            <a:r>
              <a:rPr lang="zh-TW" altLang="en-US" dirty="0" smtClean="0"/>
              <a:t>分析</a:t>
            </a:r>
            <a:endParaRPr lang="zh-TW" altLang="en-US" dirty="0"/>
          </a:p>
          <a:p>
            <a:r>
              <a:rPr lang="en-US" altLang="zh-TW" dirty="0"/>
              <a:t>CH03 </a:t>
            </a:r>
            <a:r>
              <a:rPr lang="zh-TW" altLang="en-US" dirty="0"/>
              <a:t>數據資料視覺化</a:t>
            </a:r>
          </a:p>
          <a:p>
            <a:endParaRPr lang="zh-TW" altLang="en-US" dirty="0"/>
          </a:p>
          <a:p>
            <a:r>
              <a:rPr lang="en-US" altLang="zh-TW" b="1" dirty="0">
                <a:solidFill>
                  <a:srgbClr val="FF0000"/>
                </a:solidFill>
                <a:effectLst>
                  <a:outerShdw blurRad="38100" dist="38100" dir="2700000" algn="tl">
                    <a:srgbClr val="000000">
                      <a:alpha val="43137"/>
                    </a:srgbClr>
                  </a:outerShdw>
                </a:effectLst>
              </a:rPr>
              <a:t>CH04 </a:t>
            </a:r>
            <a:r>
              <a:rPr lang="zh-TW" altLang="en-US" b="1" dirty="0">
                <a:solidFill>
                  <a:srgbClr val="FF0000"/>
                </a:solidFill>
                <a:effectLst>
                  <a:outerShdw blurRad="38100" dist="38100" dir="2700000" algn="tl">
                    <a:srgbClr val="000000">
                      <a:alpha val="43137"/>
                    </a:srgbClr>
                  </a:outerShdw>
                </a:effectLst>
              </a:rPr>
              <a:t>數據資料儲存與讀取</a:t>
            </a:r>
          </a:p>
          <a:p>
            <a:r>
              <a:rPr lang="en-US" altLang="zh-TW" dirty="0" smtClean="0"/>
              <a:t>Python</a:t>
            </a:r>
            <a:r>
              <a:rPr lang="zh-TW" altLang="en-US" dirty="0"/>
              <a:t>在資料儲存與讀取時不能錯過的選擇：檔案、</a:t>
            </a:r>
            <a:r>
              <a:rPr lang="en-US" altLang="zh-TW" dirty="0"/>
              <a:t>CSV</a:t>
            </a:r>
            <a:r>
              <a:rPr lang="zh-TW" altLang="en-US" dirty="0"/>
              <a:t>、</a:t>
            </a:r>
            <a:r>
              <a:rPr lang="en-US" altLang="zh-TW" dirty="0"/>
              <a:t>Excel</a:t>
            </a:r>
            <a:r>
              <a:rPr lang="zh-TW" altLang="en-US" dirty="0"/>
              <a:t>、</a:t>
            </a:r>
            <a:r>
              <a:rPr lang="en-US" altLang="zh-TW" dirty="0"/>
              <a:t>SQLite</a:t>
            </a:r>
            <a:r>
              <a:rPr lang="zh-TW" altLang="en-US" dirty="0"/>
              <a:t>、</a:t>
            </a:r>
            <a:r>
              <a:rPr lang="en-US" altLang="zh-TW" dirty="0"/>
              <a:t>MySQL</a:t>
            </a:r>
            <a:r>
              <a:rPr lang="zh-TW" altLang="en-US" dirty="0"/>
              <a:t>，以及</a:t>
            </a:r>
            <a:r>
              <a:rPr lang="en-US" altLang="zh-TW" dirty="0"/>
              <a:t>Google</a:t>
            </a:r>
            <a:r>
              <a:rPr lang="zh-TW" altLang="en-US" dirty="0"/>
              <a:t>試算表。</a:t>
            </a:r>
          </a:p>
          <a:p>
            <a:endParaRPr lang="en-US" altLang="zh-TW" dirty="0" smtClean="0"/>
          </a:p>
          <a:p>
            <a:endParaRPr lang="zh-TW" altLang="en-US" dirty="0"/>
          </a:p>
          <a:p>
            <a:r>
              <a:rPr lang="en-US" altLang="zh-TW" dirty="0"/>
              <a:t>CH05 </a:t>
            </a:r>
            <a:r>
              <a:rPr lang="zh-TW" altLang="en-US" dirty="0"/>
              <a:t>實戰：批次下載</a:t>
            </a:r>
            <a:r>
              <a:rPr lang="en-US" altLang="zh-TW" dirty="0"/>
              <a:t>YouTube</a:t>
            </a:r>
            <a:r>
              <a:rPr lang="zh-TW" altLang="en-US" dirty="0" smtClean="0"/>
              <a:t>影片</a:t>
            </a:r>
            <a:endParaRPr lang="zh-TW" altLang="en-US" dirty="0"/>
          </a:p>
          <a:p>
            <a:r>
              <a:rPr lang="en-US" altLang="zh-TW" dirty="0"/>
              <a:t>CH06 </a:t>
            </a:r>
            <a:r>
              <a:rPr lang="zh-TW" altLang="en-US" dirty="0"/>
              <a:t>實戰：運動相簿</a:t>
            </a:r>
            <a:r>
              <a:rPr lang="zh-TW" altLang="en-US" dirty="0" smtClean="0"/>
              <a:t>下載</a:t>
            </a:r>
            <a:endParaRPr lang="en-US" altLang="zh-TW" dirty="0" smtClean="0"/>
          </a:p>
          <a:p>
            <a:endParaRPr lang="zh-TW" altLang="en-US" dirty="0"/>
          </a:p>
          <a:p>
            <a:r>
              <a:rPr lang="en-US" altLang="zh-TW" b="1" dirty="0">
                <a:solidFill>
                  <a:srgbClr val="FF0000"/>
                </a:solidFill>
                <a:effectLst>
                  <a:outerShdw blurRad="38100" dist="38100" dir="2700000" algn="tl">
                    <a:srgbClr val="000000">
                      <a:alpha val="43137"/>
                    </a:srgbClr>
                  </a:outerShdw>
                </a:effectLst>
              </a:rPr>
              <a:t>CH07 </a:t>
            </a:r>
            <a:r>
              <a:rPr lang="zh-TW" altLang="en-US" b="1" dirty="0">
                <a:solidFill>
                  <a:srgbClr val="FF0000"/>
                </a:solidFill>
                <a:effectLst>
                  <a:outerShdw blurRad="38100" dist="38100" dir="2700000" algn="tl">
                    <a:srgbClr val="000000">
                      <a:alpha val="43137"/>
                    </a:srgbClr>
                  </a:outerShdw>
                </a:effectLst>
              </a:rPr>
              <a:t>實戰：台灣股票市場個股分析</a:t>
            </a:r>
            <a:r>
              <a:rPr lang="zh-TW" altLang="en-US" b="1" dirty="0" smtClean="0">
                <a:solidFill>
                  <a:srgbClr val="FF0000"/>
                </a:solidFill>
                <a:effectLst>
                  <a:outerShdw blurRad="38100" dist="38100" dir="2700000" algn="tl">
                    <a:srgbClr val="000000">
                      <a:alpha val="43137"/>
                    </a:srgbClr>
                  </a:outerShdw>
                </a:effectLst>
              </a:rPr>
              <a:t>統計圖</a:t>
            </a:r>
            <a:endParaRPr lang="zh-TW" altLang="en-US" b="1" dirty="0">
              <a:solidFill>
                <a:srgbClr val="FF0000"/>
              </a:solidFill>
              <a:effectLst>
                <a:outerShdw blurRad="38100" dist="38100" dir="2700000" algn="tl">
                  <a:srgbClr val="000000">
                    <a:alpha val="43137"/>
                  </a:srgbClr>
                </a:outerShdw>
              </a:effectLst>
            </a:endParaRPr>
          </a:p>
          <a:p>
            <a:r>
              <a:rPr lang="en-US" altLang="zh-TW" b="1" dirty="0">
                <a:solidFill>
                  <a:srgbClr val="FF0000"/>
                </a:solidFill>
                <a:effectLst>
                  <a:outerShdw blurRad="38100" dist="38100" dir="2700000" algn="tl">
                    <a:srgbClr val="000000">
                      <a:alpha val="43137"/>
                    </a:srgbClr>
                  </a:outerShdw>
                </a:effectLst>
              </a:rPr>
              <a:t>CH08 </a:t>
            </a:r>
            <a:r>
              <a:rPr lang="zh-TW" altLang="en-US" b="1" dirty="0">
                <a:solidFill>
                  <a:srgbClr val="FF0000"/>
                </a:solidFill>
                <a:effectLst>
                  <a:outerShdw blurRad="38100" dist="38100" dir="2700000" algn="tl">
                    <a:srgbClr val="000000">
                      <a:alpha val="43137"/>
                    </a:srgbClr>
                  </a:outerShdw>
                </a:effectLst>
              </a:rPr>
              <a:t>實戰：用</a:t>
            </a:r>
            <a:r>
              <a:rPr lang="en-US" altLang="zh-TW" b="1" dirty="0">
                <a:solidFill>
                  <a:srgbClr val="FF0000"/>
                </a:solidFill>
                <a:effectLst>
                  <a:outerShdw blurRad="38100" dist="38100" dir="2700000" algn="tl">
                    <a:srgbClr val="000000">
                      <a:alpha val="43137"/>
                    </a:srgbClr>
                  </a:outerShdw>
                </a:effectLst>
              </a:rPr>
              <a:t>LINE</a:t>
            </a:r>
            <a:r>
              <a:rPr lang="zh-TW" altLang="en-US" b="1" dirty="0">
                <a:solidFill>
                  <a:srgbClr val="FF0000"/>
                </a:solidFill>
                <a:effectLst>
                  <a:outerShdw blurRad="38100" dist="38100" dir="2700000" algn="tl">
                    <a:srgbClr val="000000">
                      <a:alpha val="43137"/>
                    </a:srgbClr>
                  </a:outerShdw>
                </a:effectLst>
              </a:rPr>
              <a:t>傳送即時</a:t>
            </a:r>
            <a:r>
              <a:rPr lang="zh-TW" altLang="en-US" b="1" dirty="0" smtClean="0">
                <a:solidFill>
                  <a:srgbClr val="FF0000"/>
                </a:solidFill>
                <a:effectLst>
                  <a:outerShdw blurRad="38100" dist="38100" dir="2700000" algn="tl">
                    <a:srgbClr val="000000">
                      <a:alpha val="43137"/>
                    </a:srgbClr>
                  </a:outerShdw>
                </a:effectLst>
              </a:rPr>
              <a:t>股價</a:t>
            </a:r>
            <a:endParaRPr lang="en-US" altLang="zh-TW" b="1" dirty="0" smtClean="0">
              <a:solidFill>
                <a:srgbClr val="FF0000"/>
              </a:solidFill>
              <a:effectLst>
                <a:outerShdw blurRad="38100" dist="38100" dir="2700000" algn="tl">
                  <a:srgbClr val="000000">
                    <a:alpha val="43137"/>
                  </a:srgbClr>
                </a:outerShdw>
              </a:effectLst>
            </a:endParaRPr>
          </a:p>
          <a:p>
            <a:endParaRPr lang="zh-TW" altLang="en-US" b="1" dirty="0">
              <a:solidFill>
                <a:srgbClr val="FF0000"/>
              </a:solidFill>
              <a:effectLst>
                <a:outerShdw blurRad="38100" dist="38100" dir="2700000" algn="tl">
                  <a:srgbClr val="000000">
                    <a:alpha val="43137"/>
                  </a:srgbClr>
                </a:outerShdw>
              </a:effectLst>
            </a:endParaRPr>
          </a:p>
          <a:p>
            <a:r>
              <a:rPr lang="en-US" altLang="zh-TW" dirty="0"/>
              <a:t>CH09 </a:t>
            </a:r>
            <a:r>
              <a:rPr lang="zh-TW" altLang="en-US" dirty="0"/>
              <a:t>實戰：網路書店新書</a:t>
            </a:r>
            <a:r>
              <a:rPr lang="zh-TW" altLang="en-US" dirty="0" smtClean="0"/>
              <a:t>排行榜</a:t>
            </a:r>
            <a:endParaRPr lang="zh-TW" altLang="en-US" dirty="0"/>
          </a:p>
          <a:p>
            <a:r>
              <a:rPr lang="en-US" altLang="zh-TW" dirty="0"/>
              <a:t>CH10 </a:t>
            </a:r>
            <a:r>
              <a:rPr lang="zh-TW" altLang="en-US" dirty="0"/>
              <a:t>實戰：米其林餐廳指南</a:t>
            </a:r>
            <a:r>
              <a:rPr lang="zh-TW" altLang="en-US" dirty="0" smtClean="0"/>
              <a:t>下載</a:t>
            </a:r>
            <a:endParaRPr lang="zh-TW" altLang="en-US" dirty="0"/>
          </a:p>
          <a:p>
            <a:r>
              <a:rPr lang="en-US" altLang="zh-TW" dirty="0"/>
              <a:t>CH11 </a:t>
            </a:r>
            <a:r>
              <a:rPr lang="zh-TW" altLang="en-US" dirty="0"/>
              <a:t>實戰：鄉鎮市區天氣預報及建立</a:t>
            </a:r>
            <a:r>
              <a:rPr lang="en-US" altLang="zh-TW" dirty="0" smtClean="0"/>
              <a:t>API</a:t>
            </a:r>
            <a:endParaRPr lang="zh-TW" altLang="en-US" dirty="0"/>
          </a:p>
          <a:p>
            <a:r>
              <a:rPr lang="en-US" altLang="zh-TW" dirty="0"/>
              <a:t>CH12 </a:t>
            </a:r>
            <a:r>
              <a:rPr lang="zh-TW" altLang="en-US" dirty="0"/>
              <a:t>實戰：高鐵訂票</a:t>
            </a:r>
            <a:r>
              <a:rPr lang="zh-TW" altLang="en-US" dirty="0" smtClean="0"/>
              <a:t>快手</a:t>
            </a:r>
            <a:endParaRPr lang="zh-TW" altLang="en-US" dirty="0"/>
          </a:p>
        </p:txBody>
      </p:sp>
    </p:spTree>
    <p:extLst>
      <p:ext uri="{BB962C8B-B14F-4D97-AF65-F5344CB8AC3E}">
        <p14:creationId xmlns:p14="http://schemas.microsoft.com/office/powerpoint/2010/main" val="272636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914606" y="3199169"/>
            <a:ext cx="2321389" cy="3142744"/>
          </a:xfrm>
          <a:prstGeom prst="rect">
            <a:avLst/>
          </a:prstGeom>
        </p:spPr>
      </p:pic>
      <p:pic>
        <p:nvPicPr>
          <p:cNvPr id="3" name="圖片 2"/>
          <p:cNvPicPr>
            <a:picLocks noChangeAspect="1"/>
          </p:cNvPicPr>
          <p:nvPr/>
        </p:nvPicPr>
        <p:blipFill>
          <a:blip r:embed="rId3"/>
          <a:stretch>
            <a:fillRect/>
          </a:stretch>
        </p:blipFill>
        <p:spPr>
          <a:xfrm>
            <a:off x="1403648" y="620688"/>
            <a:ext cx="1670897" cy="2348650"/>
          </a:xfrm>
          <a:prstGeom prst="rect">
            <a:avLst/>
          </a:prstGeom>
        </p:spPr>
      </p:pic>
      <p:pic>
        <p:nvPicPr>
          <p:cNvPr id="4" name="圖片 3"/>
          <p:cNvPicPr>
            <a:picLocks noChangeAspect="1"/>
          </p:cNvPicPr>
          <p:nvPr/>
        </p:nvPicPr>
        <p:blipFill>
          <a:blip r:embed="rId4"/>
          <a:stretch>
            <a:fillRect/>
          </a:stretch>
        </p:blipFill>
        <p:spPr>
          <a:xfrm>
            <a:off x="5076056" y="390857"/>
            <a:ext cx="2073830" cy="2808312"/>
          </a:xfrm>
          <a:prstGeom prst="rect">
            <a:avLst/>
          </a:prstGeom>
        </p:spPr>
      </p:pic>
      <p:pic>
        <p:nvPicPr>
          <p:cNvPr id="5" name="圖片 4"/>
          <p:cNvPicPr>
            <a:picLocks noChangeAspect="1"/>
          </p:cNvPicPr>
          <p:nvPr/>
        </p:nvPicPr>
        <p:blipFill>
          <a:blip r:embed="rId5"/>
          <a:stretch>
            <a:fillRect/>
          </a:stretch>
        </p:blipFill>
        <p:spPr>
          <a:xfrm>
            <a:off x="7020272" y="540355"/>
            <a:ext cx="1966457" cy="2658814"/>
          </a:xfrm>
          <a:prstGeom prst="rect">
            <a:avLst/>
          </a:prstGeom>
        </p:spPr>
      </p:pic>
    </p:spTree>
    <p:extLst>
      <p:ext uri="{BB962C8B-B14F-4D97-AF65-F5344CB8AC3E}">
        <p14:creationId xmlns:p14="http://schemas.microsoft.com/office/powerpoint/2010/main" val="419630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43608" y="1299247"/>
            <a:ext cx="7861066" cy="4536504"/>
          </a:xfrm>
          <a:prstGeom prst="rect">
            <a:avLst/>
          </a:prstGeom>
        </p:spPr>
      </p:pic>
      <p:sp>
        <p:nvSpPr>
          <p:cNvPr id="4" name="矩形 3"/>
          <p:cNvSpPr/>
          <p:nvPr/>
        </p:nvSpPr>
        <p:spPr>
          <a:xfrm>
            <a:off x="467544" y="404664"/>
            <a:ext cx="1826141"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專案</a:t>
            </a:r>
            <a:r>
              <a:rPr lang="zh-TW" altLang="en-US" sz="3200" b="1" dirty="0">
                <a:solidFill>
                  <a:srgbClr val="FFFF00"/>
                </a:solidFill>
                <a:effectLst>
                  <a:outerShdw blurRad="38100" dist="38100" dir="2700000" algn="tl">
                    <a:srgbClr val="000000">
                      <a:alpha val="43137"/>
                    </a:srgbClr>
                  </a:outerShdw>
                </a:effectLst>
              </a:rPr>
              <a:t>研究</a:t>
            </a:r>
          </a:p>
        </p:txBody>
      </p:sp>
      <p:sp>
        <p:nvSpPr>
          <p:cNvPr id="5" name="矩形 4"/>
          <p:cNvSpPr/>
          <p:nvPr/>
        </p:nvSpPr>
        <p:spPr>
          <a:xfrm>
            <a:off x="2483768" y="652115"/>
            <a:ext cx="5238328" cy="369332"/>
          </a:xfrm>
          <a:prstGeom prst="rect">
            <a:avLst/>
          </a:prstGeom>
        </p:spPr>
        <p:txBody>
          <a:bodyPr wrap="square">
            <a:spAutoFit/>
          </a:bodyPr>
          <a:lstStyle/>
          <a:p>
            <a:r>
              <a:rPr lang="en-US" altLang="zh-TW" dirty="0"/>
              <a:t>https://github.com/CTFd/CTFd/tree/master/CTFd</a:t>
            </a:r>
            <a:endParaRPr lang="zh-TW" altLang="en-US" dirty="0"/>
          </a:p>
        </p:txBody>
      </p:sp>
      <p:sp>
        <p:nvSpPr>
          <p:cNvPr id="6" name="矩形 5"/>
          <p:cNvSpPr/>
          <p:nvPr/>
        </p:nvSpPr>
        <p:spPr>
          <a:xfrm>
            <a:off x="1145614" y="1700808"/>
            <a:ext cx="1148071" cy="646331"/>
          </a:xfrm>
          <a:prstGeom prst="rect">
            <a:avLst/>
          </a:prstGeom>
        </p:spPr>
        <p:txBody>
          <a:bodyPr wrap="none">
            <a:spAutoFit/>
          </a:bodyPr>
          <a:lstStyle/>
          <a:p>
            <a:r>
              <a:rPr lang="en-US" altLang="zh-TW" sz="3600" dirty="0"/>
              <a:t>flask </a:t>
            </a:r>
            <a:endParaRPr lang="zh-TW" altLang="en-US" sz="3600" dirty="0"/>
          </a:p>
        </p:txBody>
      </p:sp>
      <p:pic>
        <p:nvPicPr>
          <p:cNvPr id="7" name="圖片 6"/>
          <p:cNvPicPr>
            <a:picLocks noChangeAspect="1"/>
          </p:cNvPicPr>
          <p:nvPr/>
        </p:nvPicPr>
        <p:blipFill>
          <a:blip r:embed="rId3"/>
          <a:stretch>
            <a:fillRect/>
          </a:stretch>
        </p:blipFill>
        <p:spPr>
          <a:xfrm>
            <a:off x="441810" y="2734657"/>
            <a:ext cx="2499028" cy="3378894"/>
          </a:xfrm>
          <a:prstGeom prst="rect">
            <a:avLst/>
          </a:prstGeom>
        </p:spPr>
      </p:pic>
    </p:spTree>
    <p:extLst>
      <p:ext uri="{BB962C8B-B14F-4D97-AF65-F5344CB8AC3E}">
        <p14:creationId xmlns:p14="http://schemas.microsoft.com/office/powerpoint/2010/main" val="136085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411760" y="3244334"/>
            <a:ext cx="4608512" cy="830997"/>
          </a:xfrm>
          <a:prstGeom prst="rect">
            <a:avLst/>
          </a:prstGeom>
        </p:spPr>
        <p:txBody>
          <a:bodyPr wrap="square">
            <a:spAutoFit/>
          </a:bodyPr>
          <a:lstStyle/>
          <a:p>
            <a:r>
              <a:rPr lang="en-US" altLang="zh-TW" sz="4800" b="1" dirty="0" smtClean="0">
                <a:solidFill>
                  <a:schemeClr val="bg1"/>
                </a:solidFill>
                <a:effectLst>
                  <a:outerShdw blurRad="38100" dist="38100" dir="2700000" algn="tl">
                    <a:srgbClr val="000000">
                      <a:alpha val="43137"/>
                    </a:srgbClr>
                  </a:outerShdw>
                </a:effectLst>
              </a:rPr>
              <a:t>Python</a:t>
            </a:r>
            <a:r>
              <a:rPr lang="zh-TW" altLang="en-US" sz="4800" b="1" dirty="0" smtClean="0">
                <a:solidFill>
                  <a:schemeClr val="bg1"/>
                </a:solidFill>
                <a:effectLst>
                  <a:outerShdw blurRad="38100" dist="38100" dir="2700000" algn="tl">
                    <a:srgbClr val="000000">
                      <a:alpha val="43137"/>
                    </a:srgbClr>
                  </a:outerShdw>
                </a:effectLst>
              </a:rPr>
              <a:t>案例學習</a:t>
            </a:r>
            <a:endParaRPr lang="zh-TW" alt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917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515" y="1073176"/>
            <a:ext cx="9144000" cy="367240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358492" y="89810"/>
            <a:ext cx="3365152" cy="646331"/>
          </a:xfrm>
          <a:prstGeom prst="rect">
            <a:avLst/>
          </a:prstGeom>
        </p:spPr>
        <p:txBody>
          <a:bodyPr wrap="none">
            <a:spAutoFit/>
          </a:bodyPr>
          <a:lstStyle/>
          <a:p>
            <a:r>
              <a:rPr lang="en-US" altLang="zh-TW" sz="3600" dirty="0"/>
              <a:t>Python</a:t>
            </a:r>
            <a:r>
              <a:rPr lang="zh-TW" altLang="en-US" sz="3600" dirty="0"/>
              <a:t>開發環境</a:t>
            </a:r>
          </a:p>
        </p:txBody>
      </p:sp>
      <p:sp>
        <p:nvSpPr>
          <p:cNvPr id="3" name="矩形 2"/>
          <p:cNvSpPr/>
          <p:nvPr/>
        </p:nvSpPr>
        <p:spPr>
          <a:xfrm>
            <a:off x="539552" y="1382472"/>
            <a:ext cx="7166962"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輸入與輸出 </a:t>
            </a:r>
            <a:r>
              <a:rPr lang="en-US" altLang="zh-TW" sz="3200" b="1" dirty="0">
                <a:effectLst>
                  <a:outerShdw blurRad="38100" dist="38100" dir="2700000" algn="tl">
                    <a:srgbClr val="000000">
                      <a:alpha val="43137"/>
                    </a:srgbClr>
                  </a:outerShdw>
                </a:effectLst>
              </a:rPr>
              <a:t>USER INPUTS AND OUTPUTS</a:t>
            </a:r>
            <a:endParaRPr lang="zh-TW" altLang="en-US" sz="3200" b="1" dirty="0">
              <a:effectLst>
                <a:outerShdw blurRad="38100" dist="38100" dir="2700000" algn="tl">
                  <a:srgbClr val="000000">
                    <a:alpha val="43137"/>
                  </a:srgbClr>
                </a:outerShdw>
              </a:effectLst>
            </a:endParaRPr>
          </a:p>
        </p:txBody>
      </p:sp>
      <p:sp>
        <p:nvSpPr>
          <p:cNvPr id="4" name="矩形 3"/>
          <p:cNvSpPr/>
          <p:nvPr/>
        </p:nvSpPr>
        <p:spPr>
          <a:xfrm>
            <a:off x="555928" y="2284998"/>
            <a:ext cx="5369099" cy="523220"/>
          </a:xfrm>
          <a:prstGeom prst="rect">
            <a:avLst/>
          </a:prstGeom>
        </p:spPr>
        <p:txBody>
          <a:bodyPr wrap="none">
            <a:spAutoFit/>
          </a:bodyPr>
          <a:lstStyle/>
          <a:p>
            <a:r>
              <a:rPr lang="zh-TW" altLang="en-US" sz="2800" b="1" dirty="0">
                <a:effectLst>
                  <a:outerShdw blurRad="38100" dist="38100" dir="2700000" algn="tl">
                    <a:srgbClr val="000000">
                      <a:alpha val="43137"/>
                    </a:srgbClr>
                  </a:outerShdw>
                </a:effectLst>
              </a:rPr>
              <a:t>各種資料型態</a:t>
            </a:r>
            <a:r>
              <a:rPr lang="en-US" altLang="zh-TW" sz="2800" b="1" dirty="0">
                <a:effectLst>
                  <a:outerShdw blurRad="38100" dist="38100" dir="2700000" algn="tl">
                    <a:srgbClr val="000000">
                      <a:alpha val="43137"/>
                    </a:srgbClr>
                  </a:outerShdw>
                </a:effectLst>
              </a:rPr>
              <a:t>(data type)</a:t>
            </a:r>
            <a:r>
              <a:rPr lang="zh-TW" altLang="en-US" sz="2800" b="1" dirty="0">
                <a:effectLst>
                  <a:outerShdw blurRad="38100" dist="38100" dir="2700000" algn="tl">
                    <a:srgbClr val="000000">
                      <a:alpha val="43137"/>
                    </a:srgbClr>
                  </a:outerShdw>
                </a:effectLst>
              </a:rPr>
              <a:t>及其運算</a:t>
            </a:r>
          </a:p>
        </p:txBody>
      </p:sp>
      <p:sp>
        <p:nvSpPr>
          <p:cNvPr id="5" name="矩形 4"/>
          <p:cNvSpPr/>
          <p:nvPr/>
        </p:nvSpPr>
        <p:spPr>
          <a:xfrm>
            <a:off x="888816" y="5278969"/>
            <a:ext cx="2954655"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檔案存取技術</a:t>
            </a:r>
          </a:p>
        </p:txBody>
      </p:sp>
      <p:sp>
        <p:nvSpPr>
          <p:cNvPr id="6" name="矩形 5"/>
          <p:cNvSpPr/>
          <p:nvPr/>
        </p:nvSpPr>
        <p:spPr>
          <a:xfrm>
            <a:off x="5148064" y="5340525"/>
            <a:ext cx="3057247"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資料庫存取技術</a:t>
            </a:r>
          </a:p>
        </p:txBody>
      </p:sp>
      <p:sp>
        <p:nvSpPr>
          <p:cNvPr id="7" name="矩形 6"/>
          <p:cNvSpPr/>
          <p:nvPr/>
        </p:nvSpPr>
        <p:spPr>
          <a:xfrm>
            <a:off x="971600" y="5925300"/>
            <a:ext cx="877163" cy="369332"/>
          </a:xfrm>
          <a:prstGeom prst="rect">
            <a:avLst/>
          </a:prstGeom>
        </p:spPr>
        <p:txBody>
          <a:bodyPr wrap="none">
            <a:spAutoFit/>
          </a:bodyPr>
          <a:lstStyle/>
          <a:p>
            <a:r>
              <a:rPr lang="zh-TW" altLang="en-US" dirty="0"/>
              <a:t>文字檔</a:t>
            </a:r>
          </a:p>
        </p:txBody>
      </p:sp>
      <p:sp>
        <p:nvSpPr>
          <p:cNvPr id="8" name="矩形 7"/>
          <p:cNvSpPr/>
          <p:nvPr/>
        </p:nvSpPr>
        <p:spPr>
          <a:xfrm>
            <a:off x="1978857" y="5901676"/>
            <a:ext cx="774571" cy="369332"/>
          </a:xfrm>
          <a:prstGeom prst="rect">
            <a:avLst/>
          </a:prstGeom>
        </p:spPr>
        <p:txBody>
          <a:bodyPr wrap="none">
            <a:spAutoFit/>
          </a:bodyPr>
          <a:lstStyle/>
          <a:p>
            <a:r>
              <a:rPr lang="en-US" altLang="zh-TW" dirty="0"/>
              <a:t>CSV</a:t>
            </a:r>
            <a:r>
              <a:rPr lang="zh-TW" altLang="en-US" dirty="0"/>
              <a:t>檔</a:t>
            </a:r>
          </a:p>
        </p:txBody>
      </p:sp>
      <p:sp>
        <p:nvSpPr>
          <p:cNvPr id="9" name="矩形 8"/>
          <p:cNvSpPr/>
          <p:nvPr/>
        </p:nvSpPr>
        <p:spPr>
          <a:xfrm>
            <a:off x="2846481" y="5910385"/>
            <a:ext cx="877163" cy="369332"/>
          </a:xfrm>
          <a:prstGeom prst="rect">
            <a:avLst/>
          </a:prstGeom>
        </p:spPr>
        <p:txBody>
          <a:bodyPr wrap="none">
            <a:spAutoFit/>
          </a:bodyPr>
          <a:lstStyle/>
          <a:p>
            <a:r>
              <a:rPr lang="zh-TW" altLang="en-US" dirty="0"/>
              <a:t>圖片檔</a:t>
            </a:r>
          </a:p>
        </p:txBody>
      </p:sp>
      <p:sp>
        <p:nvSpPr>
          <p:cNvPr id="10" name="矩形 9"/>
          <p:cNvSpPr/>
          <p:nvPr/>
        </p:nvSpPr>
        <p:spPr>
          <a:xfrm>
            <a:off x="611560" y="3786044"/>
            <a:ext cx="4612160"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設計你的函</a:t>
            </a:r>
            <a:r>
              <a:rPr lang="zh-TW" altLang="en-US" sz="2800" b="1" dirty="0">
                <a:effectLst>
                  <a:outerShdw blurRad="38100" dist="38100" dir="2700000" algn="tl">
                    <a:srgbClr val="000000">
                      <a:alpha val="43137"/>
                    </a:srgbClr>
                  </a:outerShdw>
                </a:effectLst>
              </a:rPr>
              <a:t>式</a:t>
            </a:r>
            <a:r>
              <a:rPr lang="en-US" altLang="zh-TW" sz="2800" b="1" dirty="0">
                <a:effectLst>
                  <a:outerShdw blurRad="38100" dist="38100" dir="2700000" algn="tl">
                    <a:srgbClr val="000000">
                      <a:alpha val="43137"/>
                    </a:srgbClr>
                  </a:outerShdw>
                </a:effectLst>
              </a:rPr>
              <a:t>/</a:t>
            </a:r>
            <a:r>
              <a:rPr lang="zh-TW" altLang="en-US" sz="2800" b="1" dirty="0">
                <a:effectLst>
                  <a:outerShdw blurRad="38100" dist="38100" dir="2700000" algn="tl">
                    <a:srgbClr val="000000">
                      <a:alpha val="43137"/>
                    </a:srgbClr>
                  </a:outerShdw>
                </a:effectLst>
              </a:rPr>
              <a:t>函數</a:t>
            </a:r>
            <a:r>
              <a:rPr lang="en-US" altLang="zh-TW" sz="2800" b="1" dirty="0">
                <a:effectLst>
                  <a:outerShdw blurRad="38100" dist="38100" dir="2700000" algn="tl">
                    <a:srgbClr val="000000">
                      <a:alpha val="43137"/>
                    </a:srgbClr>
                  </a:outerShdw>
                </a:effectLst>
              </a:rPr>
              <a:t>/function</a:t>
            </a:r>
            <a:endParaRPr lang="zh-TW" altLang="en-US" sz="2800" b="1" dirty="0">
              <a:effectLst>
                <a:outerShdw blurRad="38100" dist="38100" dir="2700000" algn="tl">
                  <a:srgbClr val="000000">
                    <a:alpha val="43137"/>
                  </a:srgbClr>
                </a:outerShdw>
              </a:effectLst>
            </a:endParaRPr>
          </a:p>
        </p:txBody>
      </p:sp>
      <p:sp>
        <p:nvSpPr>
          <p:cNvPr id="11" name="向右箭號 10"/>
          <p:cNvSpPr/>
          <p:nvPr/>
        </p:nvSpPr>
        <p:spPr>
          <a:xfrm>
            <a:off x="5223720" y="3944665"/>
            <a:ext cx="488931" cy="3290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796136" y="3844893"/>
            <a:ext cx="1620957" cy="523220"/>
          </a:xfrm>
          <a:prstGeom prst="rect">
            <a:avLst/>
          </a:prstGeom>
        </p:spPr>
        <p:txBody>
          <a:bodyPr wrap="none">
            <a:spAutoFit/>
          </a:bodyPr>
          <a:lstStyle/>
          <a:p>
            <a:r>
              <a:rPr lang="zh-TW" altLang="en-US" sz="2800" b="1" dirty="0">
                <a:effectLst>
                  <a:outerShdw blurRad="38100" dist="38100" dir="2700000" algn="tl">
                    <a:srgbClr val="000000">
                      <a:alpha val="43137"/>
                    </a:srgbClr>
                  </a:outerShdw>
                </a:effectLst>
              </a:rPr>
              <a:t>遞迴函式</a:t>
            </a:r>
          </a:p>
        </p:txBody>
      </p:sp>
      <p:sp>
        <p:nvSpPr>
          <p:cNvPr id="13" name="矩形 12"/>
          <p:cNvSpPr/>
          <p:nvPr/>
        </p:nvSpPr>
        <p:spPr>
          <a:xfrm>
            <a:off x="610776" y="2985485"/>
            <a:ext cx="6481504" cy="584775"/>
          </a:xfrm>
          <a:prstGeom prst="rect">
            <a:avLst/>
          </a:prstGeom>
        </p:spPr>
        <p:txBody>
          <a:bodyPr wrap="square">
            <a:spAutoFit/>
          </a:bodyPr>
          <a:lstStyle/>
          <a:p>
            <a:r>
              <a:rPr lang="zh-TW" altLang="en-US" sz="3200" b="1" dirty="0">
                <a:effectLst>
                  <a:outerShdw blurRad="38100" dist="38100" dir="2700000" algn="tl">
                    <a:srgbClr val="000000">
                      <a:alpha val="43137"/>
                    </a:srgbClr>
                  </a:outerShdw>
                </a:effectLst>
              </a:rPr>
              <a:t>程式流程</a:t>
            </a:r>
            <a:r>
              <a:rPr lang="zh-TW" altLang="en-US" sz="3200" b="1" dirty="0" smtClean="0">
                <a:effectLst>
                  <a:outerShdw blurRad="38100" dist="38100" dir="2700000" algn="tl">
                    <a:srgbClr val="000000">
                      <a:alpha val="43137"/>
                    </a:srgbClr>
                  </a:outerShdw>
                </a:effectLst>
              </a:rPr>
              <a:t>控制之迴</a:t>
            </a:r>
            <a:r>
              <a:rPr lang="zh-TW" altLang="en-US" sz="3200" b="1" dirty="0">
                <a:effectLst>
                  <a:outerShdw blurRad="38100" dist="38100" dir="2700000" algn="tl">
                    <a:srgbClr val="000000">
                      <a:alpha val="43137"/>
                    </a:srgbClr>
                  </a:outerShdw>
                </a:effectLst>
              </a:rPr>
              <a:t>圈與選擇</a:t>
            </a:r>
            <a:r>
              <a:rPr lang="en-US" altLang="zh-TW" sz="3200" b="1" dirty="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判斷</a:t>
            </a:r>
            <a:r>
              <a:rPr lang="en-US" altLang="zh-TW" sz="3200" b="1" dirty="0" smtClean="0">
                <a:effectLst>
                  <a:outerShdw blurRad="38100" dist="38100" dir="2700000" algn="tl">
                    <a:srgbClr val="000000">
                      <a:alpha val="43137"/>
                    </a:srgbClr>
                  </a:outerShdw>
                </a:effectLst>
              </a:rPr>
              <a:t>)</a:t>
            </a:r>
            <a:endParaRPr lang="en-US" altLang="zh-TW" sz="3200" b="1" dirty="0">
              <a:effectLst>
                <a:outerShdw blurRad="38100" dist="38100" dir="2700000" algn="tl">
                  <a:srgbClr val="000000">
                    <a:alpha val="43137"/>
                  </a:srgbClr>
                </a:outerShdw>
              </a:effectLst>
            </a:endParaRPr>
          </a:p>
        </p:txBody>
      </p:sp>
      <p:sp>
        <p:nvSpPr>
          <p:cNvPr id="15" name="矩形 14"/>
          <p:cNvSpPr/>
          <p:nvPr/>
        </p:nvSpPr>
        <p:spPr>
          <a:xfrm>
            <a:off x="3479605" y="4645839"/>
            <a:ext cx="2031325" cy="461665"/>
          </a:xfrm>
          <a:prstGeom prst="rect">
            <a:avLst/>
          </a:prstGeom>
        </p:spPr>
        <p:txBody>
          <a:bodyPr wrap="none">
            <a:spAutoFit/>
          </a:bodyPr>
          <a:lstStyle/>
          <a:p>
            <a:r>
              <a:rPr lang="zh-TW" altLang="en-US" sz="2400" b="1" dirty="0" smtClean="0">
                <a:effectLst>
                  <a:outerShdw blurRad="38100" dist="38100" dir="2700000" algn="tl">
                    <a:srgbClr val="000000">
                      <a:alpha val="43137"/>
                    </a:srgbClr>
                  </a:outerShdw>
                </a:effectLst>
              </a:rPr>
              <a:t>物件導向技術</a:t>
            </a:r>
            <a:endParaRPr lang="zh-TW"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360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511756" y="2924944"/>
            <a:ext cx="5813258" cy="1446550"/>
          </a:xfrm>
          <a:prstGeom prst="rect">
            <a:avLst/>
          </a:prstGeom>
        </p:spPr>
        <p:txBody>
          <a:bodyPr wrap="none">
            <a:spAutoFit/>
          </a:bodyPr>
          <a:lstStyle/>
          <a:p>
            <a:r>
              <a:rPr lang="zh-TW" altLang="en-US" sz="4400" b="1" dirty="0" smtClean="0">
                <a:solidFill>
                  <a:schemeClr val="bg1"/>
                </a:solidFill>
                <a:effectLst>
                  <a:outerShdw blurRad="38100" dist="38100" dir="2700000" algn="tl">
                    <a:srgbClr val="000000">
                      <a:alpha val="43137"/>
                    </a:srgbClr>
                  </a:outerShdw>
                </a:effectLst>
              </a:rPr>
              <a:t>為什麼要學</a:t>
            </a:r>
            <a:r>
              <a:rPr lang="en-US" altLang="zh-TW" sz="4400" b="1" dirty="0" smtClean="0">
                <a:solidFill>
                  <a:schemeClr val="bg1"/>
                </a:solidFill>
                <a:effectLst>
                  <a:outerShdw blurRad="38100" dist="38100" dir="2700000" algn="tl">
                    <a:srgbClr val="000000">
                      <a:alpha val="43137"/>
                    </a:srgbClr>
                  </a:outerShdw>
                </a:effectLst>
              </a:rPr>
              <a:t>Python</a:t>
            </a:r>
            <a:r>
              <a:rPr lang="zh-TW" altLang="en-US" sz="4400" b="1" dirty="0" smtClean="0">
                <a:solidFill>
                  <a:schemeClr val="bg1"/>
                </a:solidFill>
                <a:effectLst>
                  <a:outerShdw blurRad="38100" dist="38100" dir="2700000" algn="tl">
                    <a:srgbClr val="000000">
                      <a:alpha val="43137"/>
                    </a:srgbClr>
                  </a:outerShdw>
                </a:effectLst>
              </a:rPr>
              <a:t>？</a:t>
            </a:r>
            <a:endParaRPr lang="en-US" altLang="zh-TW" sz="4400" b="1" dirty="0" smtClean="0">
              <a:solidFill>
                <a:schemeClr val="bg1"/>
              </a:solidFill>
              <a:effectLst>
                <a:outerShdw blurRad="38100" dist="38100" dir="2700000" algn="tl">
                  <a:srgbClr val="000000">
                    <a:alpha val="43137"/>
                  </a:srgbClr>
                </a:outerShdw>
              </a:effectLst>
            </a:endParaRPr>
          </a:p>
          <a:p>
            <a:r>
              <a:rPr lang="zh-TW" altLang="en-US" sz="4400" b="1" dirty="0" smtClean="0">
                <a:solidFill>
                  <a:schemeClr val="bg1"/>
                </a:solidFill>
                <a:effectLst>
                  <a:outerShdw blurRad="38100" dist="38100" dir="2700000" algn="tl">
                    <a:srgbClr val="000000">
                      <a:alpha val="43137"/>
                    </a:srgbClr>
                  </a:outerShdw>
                </a:effectLst>
              </a:rPr>
              <a:t>學</a:t>
            </a:r>
            <a:r>
              <a:rPr lang="en-US" altLang="zh-TW" sz="4400" b="1" dirty="0" smtClean="0">
                <a:solidFill>
                  <a:schemeClr val="bg1"/>
                </a:solidFill>
                <a:effectLst>
                  <a:outerShdw blurRad="38100" dist="38100" dir="2700000" algn="tl">
                    <a:srgbClr val="000000">
                      <a:alpha val="43137"/>
                    </a:srgbClr>
                  </a:outerShdw>
                </a:effectLst>
              </a:rPr>
              <a:t>Python</a:t>
            </a:r>
            <a:r>
              <a:rPr lang="zh-TW" altLang="en-US" sz="4400" b="1" dirty="0" smtClean="0">
                <a:solidFill>
                  <a:schemeClr val="bg1"/>
                </a:solidFill>
                <a:effectLst>
                  <a:outerShdw blurRad="38100" dist="38100" dir="2700000" algn="tl">
                    <a:srgbClr val="000000">
                      <a:alpha val="43137"/>
                    </a:srgbClr>
                  </a:outerShdw>
                </a:effectLst>
              </a:rPr>
              <a:t>可以做甚麼？</a:t>
            </a:r>
            <a:endParaRPr lang="zh-TW" altLang="en-US" sz="4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1350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2699792" y="2539742"/>
            <a:ext cx="4206601" cy="1323439"/>
          </a:xfrm>
          <a:prstGeom prst="rect">
            <a:avLst/>
          </a:prstGeom>
        </p:spPr>
        <p:txBody>
          <a:bodyPr wrap="none">
            <a:spAutoFit/>
          </a:bodyPr>
          <a:lstStyle/>
          <a:p>
            <a:r>
              <a:rPr lang="zh-TW" altLang="en-US" sz="6000" b="1" dirty="0">
                <a:solidFill>
                  <a:srgbClr val="FFFF00"/>
                </a:solidFill>
                <a:effectLst>
                  <a:outerShdw blurRad="38100" dist="38100" dir="2700000" algn="tl">
                    <a:srgbClr val="000000">
                      <a:alpha val="43137"/>
                    </a:srgbClr>
                  </a:outerShdw>
                </a:effectLst>
              </a:rPr>
              <a:t>輸入與輸出 </a:t>
            </a:r>
            <a:endParaRPr lang="en-US" altLang="zh-TW" sz="6000" b="1" dirty="0" smtClean="0">
              <a:solidFill>
                <a:srgbClr val="FFFF00"/>
              </a:solidFill>
              <a:effectLst>
                <a:outerShdw blurRad="38100" dist="38100" dir="2700000" algn="tl">
                  <a:srgbClr val="000000">
                    <a:alpha val="43137"/>
                  </a:srgbClr>
                </a:outerShdw>
              </a:effectLst>
            </a:endParaRPr>
          </a:p>
          <a:p>
            <a:r>
              <a:rPr lang="en-US" altLang="zh-TW" sz="2000" b="1" dirty="0" smtClean="0">
                <a:solidFill>
                  <a:srgbClr val="FFFF00"/>
                </a:solidFill>
                <a:effectLst>
                  <a:outerShdw blurRad="38100" dist="38100" dir="2700000" algn="tl">
                    <a:srgbClr val="000000">
                      <a:alpha val="43137"/>
                    </a:srgbClr>
                  </a:outerShdw>
                </a:effectLst>
              </a:rPr>
              <a:t>USER </a:t>
            </a:r>
            <a:r>
              <a:rPr lang="en-US" altLang="zh-TW" sz="2000" b="1" dirty="0">
                <a:solidFill>
                  <a:srgbClr val="FFFF00"/>
                </a:solidFill>
                <a:effectLst>
                  <a:outerShdw blurRad="38100" dist="38100" dir="2700000" algn="tl">
                    <a:srgbClr val="000000">
                      <a:alpha val="43137"/>
                    </a:srgbClr>
                  </a:outerShdw>
                </a:effectLst>
              </a:rPr>
              <a:t>INPUTS AND OUTPUTS</a:t>
            </a:r>
            <a:endParaRPr lang="zh-TW" altLang="en-US" sz="2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42543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331640" y="2348880"/>
            <a:ext cx="6774419" cy="1938992"/>
          </a:xfrm>
          <a:prstGeom prst="rect">
            <a:avLst/>
          </a:prstGeom>
        </p:spPr>
        <p:txBody>
          <a:bodyPr wrap="none">
            <a:spAutoFit/>
          </a:bodyPr>
          <a:lstStyle/>
          <a:p>
            <a:r>
              <a:rPr lang="zh-TW" altLang="en-US" sz="6000" b="1" dirty="0">
                <a:solidFill>
                  <a:srgbClr val="FFFF00"/>
                </a:solidFill>
                <a:effectLst>
                  <a:outerShdw blurRad="38100" dist="38100" dir="2700000" algn="tl">
                    <a:srgbClr val="000000">
                      <a:alpha val="43137"/>
                    </a:srgbClr>
                  </a:outerShdw>
                </a:effectLst>
              </a:rPr>
              <a:t>資料型態</a:t>
            </a:r>
            <a:r>
              <a:rPr lang="en-US" altLang="zh-TW" sz="6000" b="1" dirty="0">
                <a:solidFill>
                  <a:srgbClr val="FFFF00"/>
                </a:solidFill>
                <a:effectLst>
                  <a:outerShdw blurRad="38100" dist="38100" dir="2700000" algn="tl">
                    <a:srgbClr val="000000">
                      <a:alpha val="43137"/>
                    </a:srgbClr>
                  </a:outerShdw>
                </a:effectLst>
              </a:rPr>
              <a:t>(data type</a:t>
            </a:r>
            <a:r>
              <a:rPr lang="en-US" altLang="zh-TW" sz="6000" b="1" dirty="0" smtClean="0">
                <a:solidFill>
                  <a:srgbClr val="FFFF00"/>
                </a:solidFill>
                <a:effectLst>
                  <a:outerShdw blurRad="38100" dist="38100" dir="2700000" algn="tl">
                    <a:srgbClr val="000000">
                      <a:alpha val="43137"/>
                    </a:srgbClr>
                  </a:outerShdw>
                </a:effectLst>
              </a:rPr>
              <a:t>)</a:t>
            </a:r>
          </a:p>
          <a:p>
            <a:r>
              <a:rPr lang="zh-TW" altLang="en-US" sz="6000" b="1" dirty="0" smtClean="0">
                <a:solidFill>
                  <a:srgbClr val="FFFF00"/>
                </a:solidFill>
                <a:effectLst>
                  <a:outerShdw blurRad="38100" dist="38100" dir="2700000" algn="tl">
                    <a:srgbClr val="000000">
                      <a:alpha val="43137"/>
                    </a:srgbClr>
                  </a:outerShdw>
                </a:effectLst>
              </a:rPr>
              <a:t>及</a:t>
            </a:r>
            <a:r>
              <a:rPr lang="zh-TW" altLang="en-US" sz="6000" b="1" dirty="0">
                <a:solidFill>
                  <a:srgbClr val="FFFF00"/>
                </a:solidFill>
                <a:effectLst>
                  <a:outerShdw blurRad="38100" dist="38100" dir="2700000" algn="tl">
                    <a:srgbClr val="000000">
                      <a:alpha val="43137"/>
                    </a:srgbClr>
                  </a:outerShdw>
                </a:effectLst>
              </a:rPr>
              <a:t>其運算</a:t>
            </a:r>
            <a:endParaRPr lang="zh-TW" altLang="en-US" sz="6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913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980728"/>
            <a:ext cx="4572000" cy="4247317"/>
          </a:xfrm>
          <a:prstGeom prst="rect">
            <a:avLst/>
          </a:prstGeom>
        </p:spPr>
        <p:txBody>
          <a:bodyPr>
            <a:spAutoFit/>
          </a:bodyPr>
          <a:lstStyle/>
          <a:p>
            <a:r>
              <a:rPr lang="zh-TW" altLang="en-US" dirty="0"/>
              <a:t>識別字與關鍵字</a:t>
            </a:r>
          </a:p>
          <a:p>
            <a:endParaRPr lang="zh-TW" altLang="en-US" dirty="0"/>
          </a:p>
          <a:p>
            <a:r>
              <a:rPr lang="zh-TW" altLang="en-US" b="1" dirty="0">
                <a:solidFill>
                  <a:srgbClr val="FF0000"/>
                </a:solidFill>
                <a:effectLst>
                  <a:outerShdw blurRad="38100" dist="38100" dir="2700000" algn="tl">
                    <a:srgbClr val="000000">
                      <a:alpha val="43137"/>
                    </a:srgbClr>
                  </a:outerShdw>
                </a:effectLst>
              </a:rPr>
              <a:t>數字型</a:t>
            </a:r>
            <a:r>
              <a:rPr lang="en-US" altLang="zh-TW" b="1" dirty="0">
                <a:solidFill>
                  <a:srgbClr val="FF0000"/>
                </a:solidFill>
                <a:effectLst>
                  <a:outerShdw blurRad="38100" dist="38100" dir="2700000" algn="tl">
                    <a:srgbClr val="000000">
                      <a:alpha val="43137"/>
                    </a:srgbClr>
                  </a:outerShdw>
                </a:effectLst>
              </a:rPr>
              <a:t>(numeric)</a:t>
            </a:r>
            <a:r>
              <a:rPr lang="zh-TW" altLang="en-US" dirty="0"/>
              <a:t>資料型態及其運算</a:t>
            </a:r>
          </a:p>
          <a:p>
            <a:r>
              <a:rPr lang="en-US" altLang="zh-TW" dirty="0"/>
              <a:t>Integral </a:t>
            </a:r>
            <a:r>
              <a:rPr lang="zh-TW" altLang="en-US" dirty="0"/>
              <a:t>類型</a:t>
            </a:r>
            <a:r>
              <a:rPr lang="en-US" altLang="zh-TW" dirty="0"/>
              <a:t>:</a:t>
            </a:r>
            <a:r>
              <a:rPr lang="zh-TW" altLang="en-US" dirty="0"/>
              <a:t>整數類型</a:t>
            </a:r>
            <a:r>
              <a:rPr lang="en-US" altLang="zh-TW" dirty="0"/>
              <a:t>|</a:t>
            </a:r>
            <a:r>
              <a:rPr lang="zh-TW" altLang="en-US" dirty="0"/>
              <a:t>布爾型</a:t>
            </a:r>
          </a:p>
          <a:p>
            <a:r>
              <a:rPr lang="zh-TW" altLang="en-US" dirty="0"/>
              <a:t>浮點類型</a:t>
            </a:r>
            <a:r>
              <a:rPr lang="en-US" altLang="zh-TW" dirty="0"/>
              <a:t>:</a:t>
            </a:r>
            <a:r>
              <a:rPr lang="zh-TW" altLang="en-US" dirty="0"/>
              <a:t>浮點數</a:t>
            </a:r>
            <a:r>
              <a:rPr lang="en-US" altLang="zh-TW" dirty="0"/>
              <a:t>|</a:t>
            </a:r>
            <a:r>
              <a:rPr lang="zh-TW" altLang="en-US" dirty="0"/>
              <a:t>複數</a:t>
            </a:r>
          </a:p>
          <a:p>
            <a:r>
              <a:rPr lang="zh-TW" altLang="en-US" dirty="0"/>
              <a:t>二進位八進位十進位十六進位數字</a:t>
            </a:r>
          </a:p>
          <a:p>
            <a:endParaRPr lang="zh-TW" altLang="en-US" dirty="0"/>
          </a:p>
          <a:p>
            <a:r>
              <a:rPr lang="zh-TW" altLang="en-US" b="1" dirty="0">
                <a:solidFill>
                  <a:srgbClr val="FF0000"/>
                </a:solidFill>
                <a:effectLst>
                  <a:outerShdw blurRad="38100" dist="38100" dir="2700000" algn="tl">
                    <a:srgbClr val="000000">
                      <a:alpha val="43137"/>
                    </a:srgbClr>
                  </a:outerShdw>
                </a:effectLst>
              </a:rPr>
              <a:t>字串</a:t>
            </a:r>
            <a:r>
              <a:rPr lang="en-US" altLang="zh-TW" b="1" dirty="0">
                <a:solidFill>
                  <a:srgbClr val="FF0000"/>
                </a:solidFill>
                <a:effectLst>
                  <a:outerShdw blurRad="38100" dist="38100" dir="2700000" algn="tl">
                    <a:srgbClr val="000000">
                      <a:alpha val="43137"/>
                    </a:srgbClr>
                  </a:outerShdw>
                </a:effectLst>
              </a:rPr>
              <a:t>(string)</a:t>
            </a:r>
            <a:r>
              <a:rPr lang="zh-TW" altLang="en-US" dirty="0"/>
              <a:t>資料型態及其運算</a:t>
            </a:r>
          </a:p>
          <a:p>
            <a:r>
              <a:rPr lang="zh-TW" altLang="en-US" dirty="0"/>
              <a:t>如何操縱</a:t>
            </a:r>
            <a:r>
              <a:rPr lang="en-US" altLang="zh-TW" dirty="0"/>
              <a:t>Unicode</a:t>
            </a:r>
            <a:r>
              <a:rPr lang="zh-TW" altLang="en-US" dirty="0"/>
              <a:t>字串</a:t>
            </a:r>
          </a:p>
          <a:p>
            <a:endParaRPr lang="zh-TW" altLang="en-US" dirty="0"/>
          </a:p>
          <a:p>
            <a:r>
              <a:rPr lang="en-US" altLang="zh-TW" b="1" dirty="0">
                <a:solidFill>
                  <a:srgbClr val="FF0000"/>
                </a:solidFill>
                <a:effectLst>
                  <a:outerShdw blurRad="38100" dist="38100" dir="2700000" algn="tl">
                    <a:srgbClr val="000000">
                      <a:alpha val="43137"/>
                    </a:srgbClr>
                  </a:outerShdw>
                </a:effectLst>
              </a:rPr>
              <a:t>Collection</a:t>
            </a:r>
            <a:r>
              <a:rPr lang="en-US" altLang="zh-TW" dirty="0"/>
              <a:t> Data Types</a:t>
            </a:r>
            <a:r>
              <a:rPr lang="zh-TW" altLang="en-US" b="1" dirty="0">
                <a:solidFill>
                  <a:srgbClr val="FF0000"/>
                </a:solidFill>
                <a:effectLst>
                  <a:outerShdw blurRad="38100" dist="38100" dir="2700000" algn="tl">
                    <a:srgbClr val="000000">
                      <a:alpha val="43137"/>
                    </a:srgbClr>
                  </a:outerShdw>
                </a:effectLst>
              </a:rPr>
              <a:t>組合</a:t>
            </a:r>
            <a:r>
              <a:rPr lang="zh-TW" altLang="en-US" dirty="0"/>
              <a:t>類型資料型態 </a:t>
            </a:r>
          </a:p>
          <a:p>
            <a:r>
              <a:rPr lang="zh-TW" altLang="en-US" b="1" dirty="0">
                <a:solidFill>
                  <a:srgbClr val="00B050"/>
                </a:solidFill>
                <a:effectLst>
                  <a:outerShdw blurRad="38100" dist="38100" dir="2700000" algn="tl">
                    <a:srgbClr val="000000">
                      <a:alpha val="43137"/>
                    </a:srgbClr>
                  </a:outerShdw>
                </a:effectLst>
              </a:rPr>
              <a:t>列表</a:t>
            </a:r>
            <a:r>
              <a:rPr lang="en-US" altLang="zh-TW" b="1" dirty="0">
                <a:solidFill>
                  <a:srgbClr val="00B050"/>
                </a:solidFill>
                <a:effectLst>
                  <a:outerShdw blurRad="38100" dist="38100" dir="2700000" algn="tl">
                    <a:srgbClr val="000000">
                      <a:alpha val="43137"/>
                    </a:srgbClr>
                  </a:outerShdw>
                </a:effectLst>
              </a:rPr>
              <a:t>|</a:t>
            </a:r>
            <a:r>
              <a:rPr lang="zh-TW" altLang="en-US" b="1" dirty="0">
                <a:solidFill>
                  <a:srgbClr val="00B050"/>
                </a:solidFill>
                <a:effectLst>
                  <a:outerShdw blurRad="38100" dist="38100" dir="2700000" algn="tl">
                    <a:srgbClr val="000000">
                      <a:alpha val="43137"/>
                    </a:srgbClr>
                  </a:outerShdw>
                </a:effectLst>
              </a:rPr>
              <a:t>串列</a:t>
            </a:r>
            <a:r>
              <a:rPr lang="en-US" altLang="zh-TW" b="1" dirty="0">
                <a:solidFill>
                  <a:srgbClr val="00B050"/>
                </a:solidFill>
                <a:effectLst>
                  <a:outerShdw blurRad="38100" dist="38100" dir="2700000" algn="tl">
                    <a:srgbClr val="000000">
                      <a:alpha val="43137"/>
                    </a:srgbClr>
                  </a:outerShdw>
                </a:effectLst>
              </a:rPr>
              <a:t>(list)</a:t>
            </a:r>
            <a:r>
              <a:rPr lang="zh-TW" altLang="en-US" dirty="0"/>
              <a:t>資料型態及其運算</a:t>
            </a:r>
          </a:p>
          <a:p>
            <a:r>
              <a:rPr lang="zh-TW" altLang="en-US" dirty="0"/>
              <a:t>元組</a:t>
            </a:r>
            <a:r>
              <a:rPr lang="en-US" altLang="zh-TW" dirty="0"/>
              <a:t>(tuple)</a:t>
            </a:r>
            <a:r>
              <a:rPr lang="zh-TW" altLang="en-US" dirty="0"/>
              <a:t>資料型態及其運算</a:t>
            </a:r>
          </a:p>
          <a:p>
            <a:r>
              <a:rPr lang="zh-TW" altLang="en-US" b="1" dirty="0">
                <a:solidFill>
                  <a:srgbClr val="00B050"/>
                </a:solidFill>
                <a:effectLst>
                  <a:outerShdw blurRad="38100" dist="38100" dir="2700000" algn="tl">
                    <a:srgbClr val="000000">
                      <a:alpha val="43137"/>
                    </a:srgbClr>
                  </a:outerShdw>
                </a:effectLst>
              </a:rPr>
              <a:t>辭典</a:t>
            </a:r>
            <a:r>
              <a:rPr lang="en-US" altLang="zh-TW" b="1" dirty="0">
                <a:solidFill>
                  <a:srgbClr val="00B050"/>
                </a:solidFill>
                <a:effectLst>
                  <a:outerShdw blurRad="38100" dist="38100" dir="2700000" algn="tl">
                    <a:srgbClr val="000000">
                      <a:alpha val="43137"/>
                    </a:srgbClr>
                  </a:outerShdw>
                </a:effectLst>
              </a:rPr>
              <a:t>|</a:t>
            </a:r>
            <a:r>
              <a:rPr lang="zh-TW" altLang="en-US" b="1" dirty="0">
                <a:solidFill>
                  <a:srgbClr val="00B050"/>
                </a:solidFill>
                <a:effectLst>
                  <a:outerShdw blurRad="38100" dist="38100" dir="2700000" algn="tl">
                    <a:srgbClr val="000000">
                      <a:alpha val="43137"/>
                    </a:srgbClr>
                  </a:outerShdw>
                </a:effectLst>
              </a:rPr>
              <a:t>字典</a:t>
            </a:r>
            <a:r>
              <a:rPr lang="en-US" altLang="zh-TW" b="1" dirty="0">
                <a:solidFill>
                  <a:srgbClr val="00B050"/>
                </a:solidFill>
                <a:effectLst>
                  <a:outerShdw blurRad="38100" dist="38100" dir="2700000" algn="tl">
                    <a:srgbClr val="000000">
                      <a:alpha val="43137"/>
                    </a:srgbClr>
                  </a:outerShdw>
                </a:effectLst>
              </a:rPr>
              <a:t>(</a:t>
            </a:r>
            <a:r>
              <a:rPr lang="en-US" altLang="zh-TW" b="1" dirty="0" err="1">
                <a:solidFill>
                  <a:srgbClr val="00B050"/>
                </a:solidFill>
                <a:effectLst>
                  <a:outerShdw blurRad="38100" dist="38100" dir="2700000" algn="tl">
                    <a:srgbClr val="000000">
                      <a:alpha val="43137"/>
                    </a:srgbClr>
                  </a:outerShdw>
                </a:effectLst>
              </a:rPr>
              <a:t>dic</a:t>
            </a:r>
            <a:r>
              <a:rPr lang="en-US" altLang="zh-TW" b="1" dirty="0">
                <a:solidFill>
                  <a:srgbClr val="00B050"/>
                </a:solidFill>
                <a:effectLst>
                  <a:outerShdw blurRad="38100" dist="38100" dir="2700000" algn="tl">
                    <a:srgbClr val="000000">
                      <a:alpha val="43137"/>
                    </a:srgbClr>
                  </a:outerShdw>
                </a:effectLst>
              </a:rPr>
              <a:t>)</a:t>
            </a:r>
            <a:r>
              <a:rPr lang="zh-TW" altLang="en-US" dirty="0"/>
              <a:t>資料型態及其運算</a:t>
            </a:r>
          </a:p>
          <a:p>
            <a:r>
              <a:rPr lang="zh-TW" altLang="en-US" dirty="0"/>
              <a:t>集合</a:t>
            </a:r>
            <a:r>
              <a:rPr lang="en-US" altLang="zh-TW" dirty="0"/>
              <a:t>(set)</a:t>
            </a:r>
            <a:r>
              <a:rPr lang="zh-TW" altLang="en-US" dirty="0"/>
              <a:t>資料型態及其運算</a:t>
            </a:r>
          </a:p>
        </p:txBody>
      </p:sp>
      <p:sp>
        <p:nvSpPr>
          <p:cNvPr id="3" name="矩形 2"/>
          <p:cNvSpPr/>
          <p:nvPr/>
        </p:nvSpPr>
        <p:spPr>
          <a:xfrm>
            <a:off x="368382" y="404664"/>
            <a:ext cx="1338828" cy="369332"/>
          </a:xfrm>
          <a:prstGeom prst="rect">
            <a:avLst/>
          </a:prstGeom>
        </p:spPr>
        <p:txBody>
          <a:bodyPr wrap="none">
            <a:spAutoFit/>
          </a:bodyPr>
          <a:lstStyle/>
          <a:p>
            <a:r>
              <a:rPr lang="zh-TW" altLang="en-US" dirty="0"/>
              <a:t>課程目標：</a:t>
            </a:r>
            <a:endParaRPr lang="zh-TW" altLang="en-US" dirty="0"/>
          </a:p>
        </p:txBody>
      </p:sp>
      <p:sp>
        <p:nvSpPr>
          <p:cNvPr id="4" name="矩形 3"/>
          <p:cNvSpPr/>
          <p:nvPr/>
        </p:nvSpPr>
        <p:spPr>
          <a:xfrm>
            <a:off x="5148064" y="1556792"/>
            <a:ext cx="3600400" cy="1754326"/>
          </a:xfrm>
          <a:prstGeom prst="rect">
            <a:avLst/>
          </a:prstGeom>
        </p:spPr>
        <p:txBody>
          <a:bodyPr wrap="square">
            <a:spAutoFit/>
          </a:bodyPr>
          <a:lstStyle/>
          <a:p>
            <a:r>
              <a:rPr lang="en-US" altLang="zh-TW" dirty="0"/>
              <a:t>Arithmetic Operators</a:t>
            </a:r>
            <a:r>
              <a:rPr lang="zh-TW" altLang="en-US" dirty="0"/>
              <a:t>算術運算子</a:t>
            </a:r>
          </a:p>
          <a:p>
            <a:r>
              <a:rPr lang="zh-TW" altLang="en-US" dirty="0"/>
              <a:t>餘數運算子 </a:t>
            </a:r>
            <a:r>
              <a:rPr lang="en-US" altLang="zh-TW" dirty="0"/>
              <a:t>(</a:t>
            </a:r>
            <a:r>
              <a:rPr lang="en-US" altLang="zh-TW" dirty="0" err="1"/>
              <a:t>remainder|modulo</a:t>
            </a:r>
            <a:r>
              <a:rPr lang="en-US" altLang="zh-TW" dirty="0"/>
              <a:t>)</a:t>
            </a:r>
          </a:p>
          <a:p>
            <a:r>
              <a:rPr lang="en-US" altLang="zh-TW" dirty="0"/>
              <a:t>Membership Operator</a:t>
            </a:r>
          </a:p>
          <a:p>
            <a:r>
              <a:rPr lang="en-US" altLang="zh-TW" dirty="0"/>
              <a:t>Comparison Operators</a:t>
            </a:r>
          </a:p>
          <a:p>
            <a:r>
              <a:rPr lang="en-US" altLang="zh-TW" dirty="0"/>
              <a:t>Logical Operators</a:t>
            </a:r>
            <a:r>
              <a:rPr lang="zh-TW" altLang="en-US" dirty="0"/>
              <a:t>邏輯運算子</a:t>
            </a:r>
          </a:p>
          <a:p>
            <a:r>
              <a:rPr lang="zh-TW" altLang="en-US" dirty="0"/>
              <a:t>關係運算子</a:t>
            </a:r>
          </a:p>
        </p:txBody>
      </p:sp>
      <p:sp>
        <p:nvSpPr>
          <p:cNvPr id="5" name="矩形 4"/>
          <p:cNvSpPr/>
          <p:nvPr/>
        </p:nvSpPr>
        <p:spPr>
          <a:xfrm>
            <a:off x="4967857" y="4149080"/>
            <a:ext cx="4176143"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切片</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迭代 </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列表生成式 </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生成器</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迭代器</a:t>
            </a:r>
          </a:p>
        </p:txBody>
      </p:sp>
    </p:spTree>
    <p:extLst>
      <p:ext uri="{BB962C8B-B14F-4D97-AF65-F5344CB8AC3E}">
        <p14:creationId xmlns:p14="http://schemas.microsoft.com/office/powerpoint/2010/main" val="4052373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476672"/>
            <a:ext cx="2981072" cy="707886"/>
          </a:xfrm>
          <a:prstGeom prst="rect">
            <a:avLst/>
          </a:prstGeom>
        </p:spPr>
        <p:txBody>
          <a:bodyPr wrap="none">
            <a:spAutoFit/>
          </a:bodyPr>
          <a:lstStyle/>
          <a:p>
            <a:r>
              <a:rPr lang="en-US" altLang="zh-TW" sz="4000" dirty="0"/>
              <a:t>Built-in Types</a:t>
            </a:r>
            <a:endParaRPr lang="zh-TW" altLang="en-US" sz="4000" dirty="0"/>
          </a:p>
        </p:txBody>
      </p:sp>
      <p:sp>
        <p:nvSpPr>
          <p:cNvPr id="3" name="矩形 2"/>
          <p:cNvSpPr/>
          <p:nvPr/>
        </p:nvSpPr>
        <p:spPr>
          <a:xfrm>
            <a:off x="862541" y="1184558"/>
            <a:ext cx="6984776" cy="369332"/>
          </a:xfrm>
          <a:prstGeom prst="rect">
            <a:avLst/>
          </a:prstGeom>
        </p:spPr>
        <p:txBody>
          <a:bodyPr wrap="square">
            <a:spAutoFit/>
          </a:bodyPr>
          <a:lstStyle/>
          <a:p>
            <a:r>
              <a:rPr lang="en-US" altLang="zh-TW" dirty="0"/>
              <a:t>https://docs.python.org/3.7/library/stdtypes.html?highlight=string#</a:t>
            </a:r>
            <a:endParaRPr lang="zh-TW" altLang="en-US" dirty="0"/>
          </a:p>
        </p:txBody>
      </p:sp>
      <p:sp>
        <p:nvSpPr>
          <p:cNvPr id="4" name="矩形 3"/>
          <p:cNvSpPr/>
          <p:nvPr/>
        </p:nvSpPr>
        <p:spPr>
          <a:xfrm>
            <a:off x="993879" y="1892444"/>
            <a:ext cx="5629554" cy="584775"/>
          </a:xfrm>
          <a:prstGeom prst="rect">
            <a:avLst/>
          </a:prstGeom>
        </p:spPr>
        <p:txBody>
          <a:bodyPr wrap="none">
            <a:spAutoFit/>
          </a:bodyPr>
          <a:lstStyle/>
          <a:p>
            <a:r>
              <a:rPr lang="en-US" altLang="zh-TW" sz="2800" dirty="0"/>
              <a:t>Numeric Types — </a:t>
            </a:r>
            <a:r>
              <a:rPr lang="en-US" altLang="zh-TW" sz="2800" dirty="0" err="1"/>
              <a:t>int</a:t>
            </a:r>
            <a:r>
              <a:rPr lang="en-US" altLang="zh-TW" sz="2800" dirty="0"/>
              <a:t>, float, </a:t>
            </a:r>
            <a:r>
              <a:rPr lang="en-US" altLang="zh-TW" sz="3200" dirty="0"/>
              <a:t>complex</a:t>
            </a:r>
            <a:endParaRPr lang="zh-TW" altLang="en-US" sz="3200" dirty="0"/>
          </a:p>
        </p:txBody>
      </p:sp>
      <p:sp>
        <p:nvSpPr>
          <p:cNvPr id="5" name="矩形 4"/>
          <p:cNvSpPr/>
          <p:nvPr/>
        </p:nvSpPr>
        <p:spPr>
          <a:xfrm>
            <a:off x="993879" y="2815773"/>
            <a:ext cx="5346144" cy="523220"/>
          </a:xfrm>
          <a:prstGeom prst="rect">
            <a:avLst/>
          </a:prstGeom>
        </p:spPr>
        <p:txBody>
          <a:bodyPr wrap="none">
            <a:spAutoFit/>
          </a:bodyPr>
          <a:lstStyle/>
          <a:p>
            <a:r>
              <a:rPr lang="en-US" altLang="zh-TW" sz="2800" dirty="0"/>
              <a:t>Sequence Types — list, tuple, range</a:t>
            </a:r>
            <a:endParaRPr lang="zh-TW" altLang="en-US" sz="2800" dirty="0"/>
          </a:p>
        </p:txBody>
      </p:sp>
      <p:sp>
        <p:nvSpPr>
          <p:cNvPr id="6" name="矩形 5"/>
          <p:cNvSpPr/>
          <p:nvPr/>
        </p:nvSpPr>
        <p:spPr>
          <a:xfrm>
            <a:off x="996889" y="3573016"/>
            <a:ext cx="6217696" cy="861774"/>
          </a:xfrm>
          <a:prstGeom prst="rect">
            <a:avLst/>
          </a:prstGeom>
        </p:spPr>
        <p:txBody>
          <a:bodyPr wrap="square">
            <a:spAutoFit/>
          </a:bodyPr>
          <a:lstStyle/>
          <a:p>
            <a:r>
              <a:rPr lang="en-US" altLang="zh-TW" sz="3200" dirty="0"/>
              <a:t>Text Sequence Type — </a:t>
            </a:r>
            <a:r>
              <a:rPr lang="en-US" altLang="zh-TW" sz="3200" dirty="0" err="1"/>
              <a:t>str</a:t>
            </a:r>
            <a:endParaRPr lang="en-US" altLang="zh-TW" sz="3200" dirty="0"/>
          </a:p>
          <a:p>
            <a:r>
              <a:rPr lang="en-US" altLang="zh-TW" dirty="0"/>
              <a:t>Textual data in Python is handled with </a:t>
            </a:r>
            <a:r>
              <a:rPr lang="en-US" altLang="zh-TW" dirty="0" err="1"/>
              <a:t>str</a:t>
            </a:r>
            <a:r>
              <a:rPr lang="en-US" altLang="zh-TW" dirty="0"/>
              <a:t> objects, or strings</a:t>
            </a:r>
            <a:endParaRPr lang="zh-TW" altLang="en-US" dirty="0"/>
          </a:p>
        </p:txBody>
      </p:sp>
    </p:spTree>
    <p:extLst>
      <p:ext uri="{BB962C8B-B14F-4D97-AF65-F5344CB8AC3E}">
        <p14:creationId xmlns:p14="http://schemas.microsoft.com/office/powerpoint/2010/main" val="158987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3394720" cy="1143000"/>
          </a:xfrm>
        </p:spPr>
        <p:txBody>
          <a:bodyPr>
            <a:normAutofit/>
          </a:bodyPr>
          <a:lstStyle/>
          <a:p>
            <a:pPr algn="l"/>
            <a:r>
              <a:rPr lang="zh-TW" altLang="en-US" dirty="0"/>
              <a:t>算術</a:t>
            </a:r>
            <a:r>
              <a:rPr lang="zh-TW" altLang="en-US" dirty="0" smtClean="0"/>
              <a:t>運算子</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99592" y="2132856"/>
            <a:ext cx="7061093" cy="3168352"/>
          </a:xfrm>
          <a:prstGeom prst="rect">
            <a:avLst/>
          </a:prstGeom>
        </p:spPr>
      </p:pic>
    </p:spTree>
    <p:extLst>
      <p:ext uri="{BB962C8B-B14F-4D97-AF65-F5344CB8AC3E}">
        <p14:creationId xmlns:p14="http://schemas.microsoft.com/office/powerpoint/2010/main" val="18888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99592" y="2060848"/>
            <a:ext cx="7023201" cy="3889585"/>
          </a:xfrm>
          <a:prstGeom prst="rect">
            <a:avLst/>
          </a:prstGeom>
        </p:spPr>
      </p:pic>
      <p:sp>
        <p:nvSpPr>
          <p:cNvPr id="3" name="矩形 2"/>
          <p:cNvSpPr/>
          <p:nvPr/>
        </p:nvSpPr>
        <p:spPr>
          <a:xfrm>
            <a:off x="755576" y="260648"/>
            <a:ext cx="4572000" cy="1569660"/>
          </a:xfrm>
          <a:prstGeom prst="rect">
            <a:avLst/>
          </a:prstGeom>
        </p:spPr>
        <p:txBody>
          <a:bodyPr>
            <a:spAutoFit/>
          </a:bodyPr>
          <a:lstStyle/>
          <a:p>
            <a:r>
              <a:rPr lang="zh-TW" altLang="en-US" sz="2400" dirty="0"/>
              <a:t>比較運算子</a:t>
            </a:r>
          </a:p>
          <a:p>
            <a:r>
              <a:rPr lang="zh-TW" altLang="en-US" sz="2400" dirty="0"/>
              <a:t>比較運算子會比較兩個運算式</a:t>
            </a:r>
            <a:r>
              <a:rPr lang="zh-TW" altLang="en-US" sz="2400" dirty="0" smtClean="0"/>
              <a:t>，</a:t>
            </a:r>
            <a:endParaRPr lang="en-US" altLang="zh-TW" sz="2400" dirty="0" smtClean="0"/>
          </a:p>
          <a:p>
            <a:r>
              <a:rPr lang="zh-TW" altLang="en-US" sz="2400" dirty="0" smtClean="0"/>
              <a:t>若</a:t>
            </a:r>
            <a:r>
              <a:rPr lang="zh-TW" altLang="en-US" sz="2400" dirty="0"/>
              <a:t>比較結果正確，就傳回 </a:t>
            </a:r>
            <a:r>
              <a:rPr lang="en-US" altLang="zh-TW" sz="2400" dirty="0"/>
              <a:t>True</a:t>
            </a:r>
            <a:r>
              <a:rPr lang="zh-TW" altLang="en-US" sz="2400" dirty="0" smtClean="0"/>
              <a:t>，</a:t>
            </a:r>
            <a:endParaRPr lang="en-US" altLang="zh-TW" sz="2400" dirty="0" smtClean="0"/>
          </a:p>
          <a:p>
            <a:r>
              <a:rPr lang="zh-TW" altLang="en-US" sz="2400" dirty="0" smtClean="0"/>
              <a:t>若</a:t>
            </a:r>
            <a:r>
              <a:rPr lang="zh-TW" altLang="en-US" sz="2400" dirty="0"/>
              <a:t>比較結果錯誤，就傳回 </a:t>
            </a:r>
            <a:r>
              <a:rPr lang="en-US" altLang="zh-TW" sz="2400" dirty="0"/>
              <a:t>False</a:t>
            </a:r>
            <a:r>
              <a:rPr lang="zh-TW" altLang="en-US" sz="2400" dirty="0"/>
              <a:t>。</a:t>
            </a:r>
          </a:p>
        </p:txBody>
      </p:sp>
    </p:spTree>
    <p:extLst>
      <p:ext uri="{BB962C8B-B14F-4D97-AF65-F5344CB8AC3E}">
        <p14:creationId xmlns:p14="http://schemas.microsoft.com/office/powerpoint/2010/main" val="1200696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755576" y="1628800"/>
            <a:ext cx="7237456" cy="3321102"/>
            <a:chOff x="0" y="1254996"/>
            <a:chExt cx="9180512" cy="4212726"/>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996"/>
              <a:ext cx="915352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 y="4077072"/>
              <a:ext cx="91630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矩形 5"/>
          <p:cNvSpPr/>
          <p:nvPr/>
        </p:nvSpPr>
        <p:spPr>
          <a:xfrm>
            <a:off x="721391" y="602205"/>
            <a:ext cx="2749471" cy="707886"/>
          </a:xfrm>
          <a:prstGeom prst="rect">
            <a:avLst/>
          </a:prstGeom>
        </p:spPr>
        <p:txBody>
          <a:bodyPr wrap="none">
            <a:spAutoFit/>
          </a:bodyPr>
          <a:lstStyle/>
          <a:p>
            <a:r>
              <a:rPr lang="zh-TW" altLang="en-US" sz="4000" dirty="0"/>
              <a:t>邏輯運算子</a:t>
            </a:r>
          </a:p>
        </p:txBody>
      </p:sp>
    </p:spTree>
    <p:extLst>
      <p:ext uri="{BB962C8B-B14F-4D97-AF65-F5344CB8AC3E}">
        <p14:creationId xmlns:p14="http://schemas.microsoft.com/office/powerpoint/2010/main" val="1210274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8654" y="476672"/>
            <a:ext cx="3416320" cy="646331"/>
          </a:xfrm>
          <a:prstGeom prst="rect">
            <a:avLst/>
          </a:prstGeom>
        </p:spPr>
        <p:txBody>
          <a:bodyPr wrap="none">
            <a:spAutoFit/>
          </a:bodyPr>
          <a:lstStyle/>
          <a:p>
            <a:r>
              <a:rPr lang="zh-TW" altLang="en-US" sz="3600" dirty="0"/>
              <a:t>複合指定運算子</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54" y="1412776"/>
            <a:ext cx="7629393"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242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39552" y="1213472"/>
            <a:ext cx="6915849" cy="4320480"/>
          </a:xfrm>
          <a:prstGeom prst="rect">
            <a:avLst/>
          </a:prstGeom>
        </p:spPr>
      </p:pic>
      <p:sp>
        <p:nvSpPr>
          <p:cNvPr id="3" name="矩形 2"/>
          <p:cNvSpPr/>
          <p:nvPr/>
        </p:nvSpPr>
        <p:spPr>
          <a:xfrm>
            <a:off x="683568" y="332656"/>
            <a:ext cx="3467616"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運算子的優先順序</a:t>
            </a:r>
          </a:p>
        </p:txBody>
      </p:sp>
      <p:sp>
        <p:nvSpPr>
          <p:cNvPr id="4" name="矩形 3"/>
          <p:cNvSpPr/>
          <p:nvPr/>
        </p:nvSpPr>
        <p:spPr>
          <a:xfrm>
            <a:off x="467544" y="5733256"/>
            <a:ext cx="8197680" cy="646331"/>
          </a:xfrm>
          <a:prstGeom prst="rect">
            <a:avLst/>
          </a:prstGeom>
        </p:spPr>
        <p:txBody>
          <a:bodyPr wrap="square">
            <a:spAutoFit/>
          </a:bodyPr>
          <a:lstStyle/>
          <a:p>
            <a:pPr marL="285750" indent="-285750">
              <a:buFont typeface="Wingdings" panose="05000000000000000000" pitchFamily="2" charset="2"/>
              <a:buChar char="Ø"/>
            </a:pPr>
            <a:r>
              <a:rPr lang="zh-TW" altLang="en-US" dirty="0"/>
              <a:t>優先順序高（數字較小）者先執行</a:t>
            </a:r>
            <a:r>
              <a:rPr lang="zh-TW" altLang="en-US" dirty="0" smtClean="0"/>
              <a:t>運算</a:t>
            </a:r>
            <a:endParaRPr lang="en-US" altLang="zh-TW" dirty="0" smtClean="0"/>
          </a:p>
          <a:p>
            <a:pPr marL="285750" indent="-285750">
              <a:buFont typeface="Wingdings" panose="05000000000000000000" pitchFamily="2" charset="2"/>
              <a:buChar char="Ø"/>
            </a:pPr>
            <a:r>
              <a:rPr lang="zh-TW" altLang="en-US" dirty="0" smtClean="0"/>
              <a:t>同一</a:t>
            </a:r>
            <a:r>
              <a:rPr lang="zh-TW" altLang="en-US" dirty="0"/>
              <a:t>列中的運算子具有相同的優先順序，優先順序相同時是由左至右</a:t>
            </a:r>
            <a:r>
              <a:rPr lang="zh-TW" altLang="en-US" dirty="0" smtClean="0"/>
              <a:t>運算</a:t>
            </a:r>
            <a:endParaRPr lang="zh-TW" altLang="en-US" dirty="0"/>
          </a:p>
        </p:txBody>
      </p:sp>
    </p:spTree>
    <p:extLst>
      <p:ext uri="{BB962C8B-B14F-4D97-AF65-F5344CB8AC3E}">
        <p14:creationId xmlns:p14="http://schemas.microsoft.com/office/powerpoint/2010/main" val="2693254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331640" y="2348880"/>
            <a:ext cx="6774419" cy="2862322"/>
          </a:xfrm>
          <a:prstGeom prst="rect">
            <a:avLst/>
          </a:prstGeom>
        </p:spPr>
        <p:txBody>
          <a:bodyPr wrap="none">
            <a:spAutoFit/>
          </a:bodyPr>
          <a:lstStyle/>
          <a:p>
            <a:r>
              <a:rPr lang="zh-TW" altLang="en-US" sz="6000" b="1" dirty="0" smtClean="0">
                <a:solidFill>
                  <a:srgbClr val="FFFF00"/>
                </a:solidFill>
                <a:effectLst>
                  <a:outerShdw blurRad="38100" dist="38100" dir="2700000" algn="tl">
                    <a:srgbClr val="000000">
                      <a:alpha val="43137"/>
                    </a:srgbClr>
                  </a:outerShdw>
                </a:effectLst>
              </a:rPr>
              <a:t>Ｌ</a:t>
            </a:r>
            <a:r>
              <a:rPr lang="en-US" altLang="zh-TW" sz="6000" b="1" dirty="0" err="1" smtClean="0">
                <a:solidFill>
                  <a:srgbClr val="FFFF00"/>
                </a:solidFill>
                <a:effectLst>
                  <a:outerShdw blurRad="38100" dist="38100" dir="2700000" algn="tl">
                    <a:srgbClr val="000000">
                      <a:alpha val="43137"/>
                    </a:srgbClr>
                  </a:outerShdw>
                </a:effectLst>
              </a:rPr>
              <a:t>ist</a:t>
            </a:r>
            <a:endParaRPr lang="en-US" altLang="zh-TW" sz="6000" b="1" dirty="0" smtClean="0">
              <a:solidFill>
                <a:srgbClr val="FFFF00"/>
              </a:solidFill>
              <a:effectLst>
                <a:outerShdw blurRad="38100" dist="38100" dir="2700000" algn="tl">
                  <a:srgbClr val="000000">
                    <a:alpha val="43137"/>
                  </a:srgbClr>
                </a:outerShdw>
              </a:effectLst>
            </a:endParaRPr>
          </a:p>
          <a:p>
            <a:r>
              <a:rPr lang="zh-TW" altLang="en-US" sz="6000" b="1" dirty="0" smtClean="0">
                <a:solidFill>
                  <a:srgbClr val="FFFF00"/>
                </a:solidFill>
                <a:effectLst>
                  <a:outerShdw blurRad="38100" dist="38100" dir="2700000" algn="tl">
                    <a:srgbClr val="000000">
                      <a:alpha val="43137"/>
                    </a:srgbClr>
                  </a:outerShdw>
                </a:effectLst>
              </a:rPr>
              <a:t>資料</a:t>
            </a:r>
            <a:r>
              <a:rPr lang="zh-TW" altLang="en-US" sz="6000" b="1" dirty="0">
                <a:solidFill>
                  <a:srgbClr val="FFFF00"/>
                </a:solidFill>
                <a:effectLst>
                  <a:outerShdw blurRad="38100" dist="38100" dir="2700000" algn="tl">
                    <a:srgbClr val="000000">
                      <a:alpha val="43137"/>
                    </a:srgbClr>
                  </a:outerShdw>
                </a:effectLst>
              </a:rPr>
              <a:t>型態</a:t>
            </a:r>
            <a:r>
              <a:rPr lang="en-US" altLang="zh-TW" sz="6000" b="1" dirty="0">
                <a:solidFill>
                  <a:srgbClr val="FFFF00"/>
                </a:solidFill>
                <a:effectLst>
                  <a:outerShdw blurRad="38100" dist="38100" dir="2700000" algn="tl">
                    <a:srgbClr val="000000">
                      <a:alpha val="43137"/>
                    </a:srgbClr>
                  </a:outerShdw>
                </a:effectLst>
              </a:rPr>
              <a:t>(data type</a:t>
            </a:r>
            <a:r>
              <a:rPr lang="en-US" altLang="zh-TW" sz="6000" b="1" dirty="0" smtClean="0">
                <a:solidFill>
                  <a:srgbClr val="FFFF00"/>
                </a:solidFill>
                <a:effectLst>
                  <a:outerShdw blurRad="38100" dist="38100" dir="2700000" algn="tl">
                    <a:srgbClr val="000000">
                      <a:alpha val="43137"/>
                    </a:srgbClr>
                  </a:outerShdw>
                </a:effectLst>
              </a:rPr>
              <a:t>)</a:t>
            </a:r>
          </a:p>
          <a:p>
            <a:r>
              <a:rPr lang="zh-TW" altLang="en-US" sz="6000" b="1" dirty="0" smtClean="0">
                <a:solidFill>
                  <a:srgbClr val="FFFF00"/>
                </a:solidFill>
                <a:effectLst>
                  <a:outerShdw blurRad="38100" dist="38100" dir="2700000" algn="tl">
                    <a:srgbClr val="000000">
                      <a:alpha val="43137"/>
                    </a:srgbClr>
                  </a:outerShdw>
                </a:effectLst>
              </a:rPr>
              <a:t>及</a:t>
            </a:r>
            <a:r>
              <a:rPr lang="zh-TW" altLang="en-US" sz="6000" b="1" dirty="0">
                <a:solidFill>
                  <a:srgbClr val="FFFF00"/>
                </a:solidFill>
                <a:effectLst>
                  <a:outerShdw blurRad="38100" dist="38100" dir="2700000" algn="tl">
                    <a:srgbClr val="000000">
                      <a:alpha val="43137"/>
                    </a:srgbClr>
                  </a:outerShdw>
                </a:effectLst>
              </a:rPr>
              <a:t>其運算</a:t>
            </a:r>
            <a:endParaRPr lang="zh-TW" altLang="en-US" sz="6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698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16632"/>
            <a:ext cx="4536504" cy="724942"/>
          </a:xfrm>
        </p:spPr>
        <p:txBody>
          <a:bodyPr>
            <a:normAutofit fontScale="90000"/>
          </a:bodyPr>
          <a:lstStyle/>
          <a:p>
            <a:pPr algn="l"/>
            <a:r>
              <a:rPr lang="zh-TW" altLang="en-US" dirty="0"/>
              <a:t>Ｐ</a:t>
            </a:r>
            <a:r>
              <a:rPr lang="en-US" altLang="zh-TW" dirty="0" err="1" smtClean="0"/>
              <a:t>ython</a:t>
            </a:r>
            <a:r>
              <a:rPr lang="zh-TW" altLang="en-US" dirty="0" smtClean="0"/>
              <a:t>與資訊安全</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91991" y="980729"/>
            <a:ext cx="1982134" cy="2448272"/>
          </a:xfrm>
          <a:prstGeom prst="rect">
            <a:avLst/>
          </a:prstGeom>
        </p:spPr>
      </p:pic>
      <p:pic>
        <p:nvPicPr>
          <p:cNvPr id="5" name="圖片 4"/>
          <p:cNvPicPr>
            <a:picLocks noChangeAspect="1"/>
          </p:cNvPicPr>
          <p:nvPr/>
        </p:nvPicPr>
        <p:blipFill>
          <a:blip r:embed="rId3"/>
          <a:stretch>
            <a:fillRect/>
          </a:stretch>
        </p:blipFill>
        <p:spPr>
          <a:xfrm>
            <a:off x="5649308" y="996706"/>
            <a:ext cx="1977936" cy="2448273"/>
          </a:xfrm>
          <a:prstGeom prst="rect">
            <a:avLst/>
          </a:prstGeom>
        </p:spPr>
      </p:pic>
      <p:pic>
        <p:nvPicPr>
          <p:cNvPr id="6" name="圖片 5"/>
          <p:cNvPicPr>
            <a:picLocks noChangeAspect="1"/>
          </p:cNvPicPr>
          <p:nvPr/>
        </p:nvPicPr>
        <p:blipFill>
          <a:blip r:embed="rId4"/>
          <a:stretch>
            <a:fillRect/>
          </a:stretch>
        </p:blipFill>
        <p:spPr>
          <a:xfrm>
            <a:off x="3220649" y="988552"/>
            <a:ext cx="1982135" cy="2448273"/>
          </a:xfrm>
          <a:prstGeom prst="rect">
            <a:avLst/>
          </a:prstGeom>
        </p:spPr>
      </p:pic>
      <p:pic>
        <p:nvPicPr>
          <p:cNvPr id="7" name="圖片 6"/>
          <p:cNvPicPr>
            <a:picLocks noChangeAspect="1"/>
          </p:cNvPicPr>
          <p:nvPr/>
        </p:nvPicPr>
        <p:blipFill>
          <a:blip r:embed="rId5"/>
          <a:stretch>
            <a:fillRect/>
          </a:stretch>
        </p:blipFill>
        <p:spPr>
          <a:xfrm>
            <a:off x="5626698" y="3793552"/>
            <a:ext cx="2060917" cy="2545437"/>
          </a:xfrm>
          <a:prstGeom prst="rect">
            <a:avLst/>
          </a:prstGeom>
        </p:spPr>
      </p:pic>
      <p:pic>
        <p:nvPicPr>
          <p:cNvPr id="8" name="圖片 7"/>
          <p:cNvPicPr>
            <a:picLocks noChangeAspect="1"/>
          </p:cNvPicPr>
          <p:nvPr/>
        </p:nvPicPr>
        <p:blipFill>
          <a:blip r:embed="rId6"/>
          <a:stretch>
            <a:fillRect/>
          </a:stretch>
        </p:blipFill>
        <p:spPr>
          <a:xfrm>
            <a:off x="791991" y="3770388"/>
            <a:ext cx="2137891" cy="2640508"/>
          </a:xfrm>
          <a:prstGeom prst="rect">
            <a:avLst/>
          </a:prstGeom>
        </p:spPr>
      </p:pic>
      <p:pic>
        <p:nvPicPr>
          <p:cNvPr id="9" name="圖片 8"/>
          <p:cNvPicPr>
            <a:picLocks noChangeAspect="1"/>
          </p:cNvPicPr>
          <p:nvPr/>
        </p:nvPicPr>
        <p:blipFill>
          <a:blip r:embed="rId7"/>
          <a:stretch>
            <a:fillRect/>
          </a:stretch>
        </p:blipFill>
        <p:spPr>
          <a:xfrm>
            <a:off x="3203847" y="3793552"/>
            <a:ext cx="2119135" cy="2617343"/>
          </a:xfrm>
          <a:prstGeom prst="rect">
            <a:avLst/>
          </a:prstGeom>
        </p:spPr>
      </p:pic>
    </p:spTree>
    <p:extLst>
      <p:ext uri="{BB962C8B-B14F-4D97-AF65-F5344CB8AC3E}">
        <p14:creationId xmlns:p14="http://schemas.microsoft.com/office/powerpoint/2010/main" val="2475908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764704"/>
            <a:ext cx="4572000" cy="523220"/>
          </a:xfrm>
          <a:prstGeom prst="rect">
            <a:avLst/>
          </a:prstGeom>
        </p:spPr>
        <p:txBody>
          <a:bodyPr>
            <a:spAutoFit/>
          </a:bodyPr>
          <a:lstStyle/>
          <a:p>
            <a:r>
              <a:rPr lang="zh-TW" altLang="en-US" sz="2800" dirty="0"/>
              <a:t>Ｌ</a:t>
            </a:r>
            <a:r>
              <a:rPr lang="en-US" altLang="zh-TW" sz="2800" dirty="0" err="1" smtClean="0"/>
              <a:t>ist</a:t>
            </a:r>
            <a:r>
              <a:rPr lang="zh-TW" altLang="en-US" sz="2800" dirty="0" smtClean="0"/>
              <a:t>資料</a:t>
            </a:r>
            <a:r>
              <a:rPr lang="zh-TW" altLang="en-US" sz="2800" dirty="0"/>
              <a:t>型態</a:t>
            </a:r>
            <a:r>
              <a:rPr lang="en-US" altLang="zh-TW" sz="2800" dirty="0"/>
              <a:t>(data type)</a:t>
            </a:r>
          </a:p>
        </p:txBody>
      </p:sp>
      <p:pic>
        <p:nvPicPr>
          <p:cNvPr id="3" name="圖片 2"/>
          <p:cNvPicPr>
            <a:picLocks noChangeAspect="1"/>
          </p:cNvPicPr>
          <p:nvPr/>
        </p:nvPicPr>
        <p:blipFill>
          <a:blip r:embed="rId2"/>
          <a:stretch>
            <a:fillRect/>
          </a:stretch>
        </p:blipFill>
        <p:spPr>
          <a:xfrm>
            <a:off x="1187624" y="1916832"/>
            <a:ext cx="6053853" cy="957155"/>
          </a:xfrm>
          <a:prstGeom prst="rect">
            <a:avLst/>
          </a:prstGeom>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89" y="3506952"/>
            <a:ext cx="7602810" cy="1162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755576" y="5058857"/>
            <a:ext cx="5184576" cy="369332"/>
          </a:xfrm>
          <a:prstGeom prst="rect">
            <a:avLst/>
          </a:prstGeom>
        </p:spPr>
        <p:txBody>
          <a:bodyPr wrap="square">
            <a:spAutoFit/>
          </a:bodyPr>
          <a:lstStyle/>
          <a:p>
            <a:r>
              <a:rPr lang="zh-TW" altLang="en-US" dirty="0"/>
              <a:t>串列中各個元素資料型態可以相同，也可以不同</a:t>
            </a:r>
          </a:p>
        </p:txBody>
      </p:sp>
    </p:spTree>
    <p:extLst>
      <p:ext uri="{BB962C8B-B14F-4D97-AF65-F5344CB8AC3E}">
        <p14:creationId xmlns:p14="http://schemas.microsoft.com/office/powerpoint/2010/main" val="2282874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55" y="3140968"/>
            <a:ext cx="7776864" cy="1090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639" y="837130"/>
            <a:ext cx="1637527" cy="500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81755" y="814265"/>
            <a:ext cx="1261884" cy="523220"/>
          </a:xfrm>
          <a:prstGeom prst="rect">
            <a:avLst/>
          </a:prstGeom>
        </p:spPr>
        <p:txBody>
          <a:bodyPr wrap="none">
            <a:spAutoFit/>
          </a:bodyPr>
          <a:lstStyle/>
          <a:p>
            <a:r>
              <a:rPr lang="zh-TW" altLang="en-US" sz="2800" dirty="0"/>
              <a:t>空串列</a:t>
            </a:r>
          </a:p>
        </p:txBody>
      </p:sp>
      <p:sp>
        <p:nvSpPr>
          <p:cNvPr id="2" name="矩形 1"/>
          <p:cNvSpPr/>
          <p:nvPr/>
        </p:nvSpPr>
        <p:spPr>
          <a:xfrm>
            <a:off x="683568" y="2420888"/>
            <a:ext cx="7515909" cy="523220"/>
          </a:xfrm>
          <a:prstGeom prst="rect">
            <a:avLst/>
          </a:prstGeom>
        </p:spPr>
        <p:txBody>
          <a:bodyPr wrap="square">
            <a:spAutoFit/>
          </a:bodyPr>
          <a:lstStyle/>
          <a:p>
            <a:r>
              <a:rPr lang="zh-TW" altLang="en-US" sz="2800" dirty="0"/>
              <a:t>二維</a:t>
            </a:r>
            <a:r>
              <a:rPr lang="zh-TW" altLang="en-US" sz="2800" dirty="0" smtClean="0"/>
              <a:t>串列</a:t>
            </a:r>
            <a:r>
              <a:rPr lang="en-US" altLang="zh-TW" sz="2800" dirty="0" smtClean="0"/>
              <a:t>:</a:t>
            </a:r>
            <a:r>
              <a:rPr lang="zh-TW" altLang="en-US" sz="2800" dirty="0" smtClean="0"/>
              <a:t>其</a:t>
            </a:r>
            <a:r>
              <a:rPr lang="zh-TW" altLang="en-US" sz="2800" dirty="0"/>
              <a:t>串列元素是帳號、密碼組成的串列</a:t>
            </a:r>
          </a:p>
        </p:txBody>
      </p:sp>
    </p:spTree>
    <p:extLst>
      <p:ext uri="{BB962C8B-B14F-4D97-AF65-F5344CB8AC3E}">
        <p14:creationId xmlns:p14="http://schemas.microsoft.com/office/powerpoint/2010/main" val="145905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1484784"/>
            <a:ext cx="7397628" cy="4524315"/>
          </a:xfrm>
          <a:prstGeom prst="rect">
            <a:avLst/>
          </a:prstGeom>
        </p:spPr>
        <p:txBody>
          <a:bodyPr wrap="square">
            <a:spAutoFit/>
          </a:bodyPr>
          <a:lstStyle/>
          <a:p>
            <a:r>
              <a:rPr lang="en-US" altLang="zh-TW" sz="3200" dirty="0" smtClean="0"/>
              <a:t>list1 </a:t>
            </a:r>
            <a:r>
              <a:rPr lang="en-US" altLang="zh-TW" sz="3200" dirty="0"/>
              <a:t>= list() </a:t>
            </a:r>
          </a:p>
          <a:p>
            <a:r>
              <a:rPr lang="en-US" altLang="zh-TW" sz="3200" dirty="0"/>
              <a:t>list1 = [] </a:t>
            </a:r>
          </a:p>
          <a:p>
            <a:endParaRPr lang="en-US" altLang="zh-TW" sz="3200" dirty="0"/>
          </a:p>
          <a:p>
            <a:r>
              <a:rPr lang="en-US" altLang="zh-TW" sz="3200" dirty="0"/>
              <a:t>list2 = list([2, 3, 4])</a:t>
            </a:r>
          </a:p>
          <a:p>
            <a:r>
              <a:rPr lang="en-US" altLang="zh-TW" sz="3200" dirty="0"/>
              <a:t>list2 = [2, 3, 4] </a:t>
            </a:r>
          </a:p>
          <a:p>
            <a:endParaRPr lang="en-US" altLang="zh-TW" sz="3200" dirty="0"/>
          </a:p>
          <a:p>
            <a:r>
              <a:rPr lang="en-US" altLang="zh-TW" sz="3200" dirty="0"/>
              <a:t>list3 = list(["red", "green", "blue"]) </a:t>
            </a:r>
          </a:p>
          <a:p>
            <a:r>
              <a:rPr lang="en-US" altLang="zh-TW" sz="3200" dirty="0"/>
              <a:t>list4 = list(range(3, 6))</a:t>
            </a:r>
          </a:p>
          <a:p>
            <a:r>
              <a:rPr lang="en-US" altLang="zh-TW" sz="3200" dirty="0"/>
              <a:t>list5 = list("</a:t>
            </a:r>
            <a:r>
              <a:rPr lang="en-US" altLang="zh-TW" sz="3200" dirty="0" err="1"/>
              <a:t>abcd</a:t>
            </a:r>
            <a:r>
              <a:rPr lang="en-US" altLang="zh-TW" sz="3200" dirty="0"/>
              <a:t>") </a:t>
            </a:r>
            <a:endParaRPr lang="zh-TW" altLang="en-US" sz="3200" dirty="0"/>
          </a:p>
        </p:txBody>
      </p:sp>
      <p:sp>
        <p:nvSpPr>
          <p:cNvPr id="3" name="矩形 2"/>
          <p:cNvSpPr/>
          <p:nvPr/>
        </p:nvSpPr>
        <p:spPr>
          <a:xfrm>
            <a:off x="467544" y="476672"/>
            <a:ext cx="1976888" cy="769441"/>
          </a:xfrm>
          <a:prstGeom prst="rect">
            <a:avLst/>
          </a:prstGeom>
        </p:spPr>
        <p:txBody>
          <a:bodyPr wrap="none">
            <a:spAutoFit/>
          </a:bodyPr>
          <a:lstStyle/>
          <a:p>
            <a:r>
              <a:rPr lang="zh-TW" altLang="en-US" sz="4400" dirty="0"/>
              <a:t>建立</a:t>
            </a:r>
            <a:r>
              <a:rPr lang="en-US" altLang="zh-TW" sz="4400" dirty="0"/>
              <a:t>list</a:t>
            </a:r>
            <a:endParaRPr lang="en-US" altLang="zh-TW" sz="4400" dirty="0"/>
          </a:p>
        </p:txBody>
      </p:sp>
    </p:spTree>
    <p:extLst>
      <p:ext uri="{BB962C8B-B14F-4D97-AF65-F5344CB8AC3E}">
        <p14:creationId xmlns:p14="http://schemas.microsoft.com/office/powerpoint/2010/main" val="1925824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980728"/>
            <a:ext cx="4552849" cy="646331"/>
          </a:xfrm>
          <a:prstGeom prst="rect">
            <a:avLst/>
          </a:prstGeom>
        </p:spPr>
        <p:txBody>
          <a:bodyPr wrap="none">
            <a:spAutoFit/>
          </a:bodyPr>
          <a:lstStyle/>
          <a:p>
            <a:r>
              <a:rPr lang="zh-TW" altLang="en-US" sz="3600" dirty="0"/>
              <a:t>串列的加法</a:t>
            </a:r>
            <a:r>
              <a:rPr lang="en-US" altLang="zh-TW" sz="3600" dirty="0"/>
              <a:t>|</a:t>
            </a:r>
            <a:r>
              <a:rPr lang="zh-TW" altLang="en-US" sz="3600" dirty="0" smtClean="0"/>
              <a:t>乘法運算</a:t>
            </a:r>
            <a:endParaRPr lang="zh-TW" altLang="en-US" sz="3600" dirty="0"/>
          </a:p>
        </p:txBody>
      </p:sp>
      <p:sp>
        <p:nvSpPr>
          <p:cNvPr id="3" name="矩形 2"/>
          <p:cNvSpPr/>
          <p:nvPr/>
        </p:nvSpPr>
        <p:spPr>
          <a:xfrm>
            <a:off x="1475656" y="2132856"/>
            <a:ext cx="3269480" cy="3108543"/>
          </a:xfrm>
          <a:prstGeom prst="rect">
            <a:avLst/>
          </a:prstGeom>
        </p:spPr>
        <p:txBody>
          <a:bodyPr wrap="square">
            <a:spAutoFit/>
          </a:bodyPr>
          <a:lstStyle/>
          <a:p>
            <a:r>
              <a:rPr lang="en-US" altLang="zh-TW" sz="2800" dirty="0"/>
              <a:t>list1 = [21, 23, 25]</a:t>
            </a:r>
          </a:p>
          <a:p>
            <a:r>
              <a:rPr lang="en-US" altLang="zh-TW" sz="2800" dirty="0"/>
              <a:t>list2 = [11, 92]</a:t>
            </a:r>
          </a:p>
          <a:p>
            <a:endParaRPr lang="en-US" altLang="zh-TW" sz="2800" dirty="0"/>
          </a:p>
          <a:p>
            <a:r>
              <a:rPr lang="en-US" altLang="zh-TW" sz="2800" dirty="0"/>
              <a:t>list3 = list1 + list2</a:t>
            </a:r>
          </a:p>
          <a:p>
            <a:r>
              <a:rPr lang="en-US" altLang="zh-TW" sz="2800" dirty="0"/>
              <a:t>list3</a:t>
            </a:r>
          </a:p>
          <a:p>
            <a:r>
              <a:rPr lang="en-US" altLang="zh-TW" sz="2800" dirty="0"/>
              <a:t>list4 = 3 * list1</a:t>
            </a:r>
          </a:p>
          <a:p>
            <a:r>
              <a:rPr lang="en-US" altLang="zh-TW" sz="2800" dirty="0"/>
              <a:t>list4</a:t>
            </a:r>
            <a:endParaRPr lang="zh-TW" altLang="en-US" sz="2800" dirty="0"/>
          </a:p>
        </p:txBody>
      </p:sp>
    </p:spTree>
    <p:extLst>
      <p:ext uri="{BB962C8B-B14F-4D97-AF65-F5344CB8AC3E}">
        <p14:creationId xmlns:p14="http://schemas.microsoft.com/office/powerpoint/2010/main" val="208901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902504736"/>
              </p:ext>
            </p:extLst>
          </p:nvPr>
        </p:nvGraphicFramePr>
        <p:xfrm>
          <a:off x="611560" y="1196752"/>
          <a:ext cx="7776864" cy="4820920"/>
        </p:xfrm>
        <a:graphic>
          <a:graphicData uri="http://schemas.openxmlformats.org/drawingml/2006/table">
            <a:tbl>
              <a:tblPr firstRow="1" bandRow="1">
                <a:tableStyleId>{5C22544A-7EE6-4342-B048-85BDC9FD1C3A}</a:tableStyleId>
              </a:tblPr>
              <a:tblGrid>
                <a:gridCol w="3024336"/>
                <a:gridCol w="4752528"/>
              </a:tblGrid>
              <a:tr h="370840">
                <a:tc>
                  <a:txBody>
                    <a:bodyPr/>
                    <a:lstStyle/>
                    <a:p>
                      <a:r>
                        <a:rPr lang="en-US" altLang="zh-TW" smtClean="0"/>
                        <a:t>CRUD</a:t>
                      </a:r>
                      <a:endParaRPr lang="zh-TW" altLang="en-US" dirty="0"/>
                    </a:p>
                  </a:txBody>
                  <a:tcPr/>
                </a:tc>
                <a:tc>
                  <a:txBody>
                    <a:bodyPr/>
                    <a:lstStyle/>
                    <a:p>
                      <a:endParaRPr lang="zh-TW" altLang="en-US"/>
                    </a:p>
                  </a:txBody>
                  <a:tcPr/>
                </a:tc>
              </a:tr>
              <a:tr h="370840">
                <a:tc>
                  <a:txBody>
                    <a:bodyPr/>
                    <a:lstStyle/>
                    <a:p>
                      <a:r>
                        <a:rPr lang="zh-TW" altLang="en-US" dirty="0" smtClean="0"/>
                        <a:t>建立串列</a:t>
                      </a:r>
                      <a:endParaRPr lang="zh-TW"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a:txBody>
                  <a:tcPr/>
                </a:tc>
              </a:tr>
              <a:tr h="370840">
                <a:tc>
                  <a:txBody>
                    <a:bodyPr/>
                    <a:lstStyle/>
                    <a:p>
                      <a:r>
                        <a:rPr lang="zh-TW" altLang="en-US" dirty="0" smtClean="0"/>
                        <a:t>讀取</a:t>
                      </a:r>
                      <a:r>
                        <a:rPr lang="en-US" altLang="zh-TW" dirty="0" smtClean="0"/>
                        <a:t>(Read)</a:t>
                      </a:r>
                      <a:r>
                        <a:rPr lang="zh-TW" altLang="en-US" dirty="0" smtClean="0"/>
                        <a:t>串列元素</a:t>
                      </a:r>
                      <a:endParaRPr lang="zh-TW" altLang="en-US" dirty="0"/>
                    </a:p>
                  </a:txBody>
                  <a:tcPr/>
                </a:tc>
                <a:tc>
                  <a:txBody>
                    <a:bodyPr/>
                    <a:lstStyle/>
                    <a:p>
                      <a:endParaRPr lang="zh-TW" altLang="en-US" dirty="0"/>
                    </a:p>
                  </a:txBody>
                  <a:tcPr/>
                </a:tc>
              </a:tr>
              <a:tr h="370840">
                <a:tc>
                  <a:txBody>
                    <a:bodyPr/>
                    <a:lstStyle/>
                    <a:p>
                      <a:r>
                        <a:rPr lang="zh-TW" altLang="en-US" dirty="0" smtClean="0"/>
                        <a:t>改變</a:t>
                      </a:r>
                      <a:r>
                        <a:rPr lang="en-US" altLang="zh-TW" dirty="0" smtClean="0"/>
                        <a:t>/</a:t>
                      </a:r>
                      <a:r>
                        <a:rPr lang="zh-TW" altLang="en-US" dirty="0" smtClean="0"/>
                        <a:t>更新</a:t>
                      </a:r>
                      <a:r>
                        <a:rPr lang="en-US" altLang="zh-TW" dirty="0" smtClean="0"/>
                        <a:t>(Update)</a:t>
                      </a:r>
                      <a:r>
                        <a:rPr lang="zh-TW" altLang="en-US" dirty="0" smtClean="0"/>
                        <a:t>串列元素</a:t>
                      </a:r>
                    </a:p>
                  </a:txBody>
                  <a:tcPr/>
                </a:tc>
                <a:tc>
                  <a:txBody>
                    <a:bodyPr/>
                    <a:lstStyle/>
                    <a:p>
                      <a:endParaRPr lang="zh-TW" altLang="en-US" dirty="0"/>
                    </a:p>
                  </a:txBody>
                  <a:tcPr/>
                </a:tc>
              </a:tr>
              <a:tr h="370840">
                <a:tc>
                  <a:txBody>
                    <a:bodyPr/>
                    <a:lstStyle/>
                    <a:p>
                      <a:r>
                        <a:rPr lang="zh-TW" altLang="en-US" b="1" dirty="0" smtClean="0">
                          <a:effectLst>
                            <a:outerShdw blurRad="38100" dist="38100" dir="2700000" algn="tl">
                              <a:srgbClr val="000000">
                                <a:alpha val="43137"/>
                              </a:srgbClr>
                            </a:outerShdw>
                          </a:effectLst>
                        </a:rPr>
                        <a:t>增加</a:t>
                      </a:r>
                      <a:r>
                        <a:rPr lang="en-US" altLang="zh-TW" dirty="0" smtClean="0"/>
                        <a:t>(Create)</a:t>
                      </a:r>
                      <a:r>
                        <a:rPr lang="zh-TW" altLang="en-US" b="1" dirty="0" smtClean="0">
                          <a:effectLst>
                            <a:outerShdw blurRad="38100" dist="38100" dir="2700000" algn="tl">
                              <a:srgbClr val="000000">
                                <a:alpha val="43137"/>
                              </a:srgbClr>
                            </a:outerShdw>
                          </a:effectLst>
                        </a:rPr>
                        <a:t>串列元素</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append() </a:t>
                      </a:r>
                      <a:r>
                        <a:rPr lang="zh-TW" altLang="en-US" b="1" dirty="0" smtClean="0">
                          <a:effectLst>
                            <a:outerShdw blurRad="38100" dist="38100" dir="2700000" algn="tl">
                              <a:srgbClr val="000000">
                                <a:alpha val="43137"/>
                              </a:srgbClr>
                            </a:outerShdw>
                          </a:effectLst>
                        </a:rPr>
                        <a:t>方法　　　加到最後</a:t>
                      </a:r>
                      <a:endParaRPr lang="en-US" altLang="zh-TW" b="1" dirty="0" smtClean="0">
                        <a:effectLst>
                          <a:outerShdw blurRad="38100" dist="38100" dir="2700000" algn="tl">
                            <a:srgbClr val="000000">
                              <a:alpha val="43137"/>
                            </a:srgbClr>
                          </a:outerShdw>
                        </a:effectLst>
                      </a:endParaRPr>
                    </a:p>
                  </a:txBody>
                  <a:tcPr>
                    <a:solidFill>
                      <a:srgbClr val="92D05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增加</a:t>
                      </a:r>
                      <a:r>
                        <a:rPr lang="en-US" altLang="zh-TW" dirty="0" smtClean="0"/>
                        <a:t>(Create)</a:t>
                      </a:r>
                      <a:r>
                        <a:rPr lang="zh-TW" altLang="en-US" b="1" dirty="0" smtClean="0">
                          <a:effectLst>
                            <a:outerShdw blurRad="38100" dist="38100" dir="2700000" algn="tl">
                              <a:srgbClr val="000000">
                                <a:alpha val="43137"/>
                              </a:srgbClr>
                            </a:outerShdw>
                          </a:effectLst>
                        </a:rPr>
                        <a:t>串列元素</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insert() </a:t>
                      </a:r>
                      <a:r>
                        <a:rPr lang="zh-TW" altLang="en-US" b="1" dirty="0" smtClean="0">
                          <a:effectLst>
                            <a:outerShdw blurRad="38100" dist="38100" dir="2700000" algn="tl">
                              <a:srgbClr val="000000">
                                <a:alpha val="43137"/>
                              </a:srgbClr>
                            </a:outerShdw>
                          </a:effectLst>
                        </a:rPr>
                        <a:t>方法　　　　加到某一位置</a:t>
                      </a:r>
                      <a:endParaRPr lang="en-US" altLang="zh-TW" b="1" dirty="0" smtClean="0">
                        <a:effectLst>
                          <a:outerShdw blurRad="38100" dist="38100" dir="2700000" algn="tl">
                            <a:srgbClr val="000000">
                              <a:alpha val="43137"/>
                            </a:srgbClr>
                          </a:outerShdw>
                        </a:effectLst>
                      </a:endParaRPr>
                    </a:p>
                  </a:txBody>
                  <a:tcPr>
                    <a:solidFill>
                      <a:srgbClr val="92D050"/>
                    </a:solidFill>
                  </a:tcPr>
                </a:tc>
              </a:tr>
              <a:tr h="370840">
                <a:tc>
                  <a:txBody>
                    <a:bodyPr/>
                    <a:lstStyle/>
                    <a:p>
                      <a:r>
                        <a:rPr lang="zh-TW" altLang="en-US" b="1" dirty="0" smtClean="0">
                          <a:effectLst>
                            <a:outerShdw blurRad="38100" dist="38100" dir="2700000" algn="tl">
                              <a:srgbClr val="000000">
                                <a:alpha val="43137"/>
                              </a:srgbClr>
                            </a:outerShdw>
                          </a:effectLst>
                        </a:rPr>
                        <a:t>刪除</a:t>
                      </a:r>
                      <a:r>
                        <a:rPr lang="en-US" altLang="zh-TW" b="1" dirty="0" smtClean="0">
                          <a:effectLst>
                            <a:outerShdw blurRad="38100" dist="38100" dir="2700000" algn="tl">
                              <a:srgbClr val="000000">
                                <a:alpha val="43137"/>
                              </a:srgbClr>
                            </a:outerShdw>
                          </a:effectLst>
                        </a:rPr>
                        <a:t>(Delete)</a:t>
                      </a:r>
                      <a:r>
                        <a:rPr lang="zh-TW" altLang="en-US" b="1" dirty="0" smtClean="0">
                          <a:effectLst>
                            <a:outerShdw blurRad="38100" dist="38100" dir="2700000" algn="tl">
                              <a:srgbClr val="000000">
                                <a:alpha val="43137"/>
                              </a:srgbClr>
                            </a:outerShdw>
                          </a:effectLst>
                        </a:rPr>
                        <a:t>串列元素</a:t>
                      </a: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remove() </a:t>
                      </a:r>
                      <a:r>
                        <a:rPr lang="zh-TW" altLang="en-US" b="1" dirty="0" smtClean="0">
                          <a:effectLst>
                            <a:outerShdw blurRad="38100" dist="38100" dir="2700000" algn="tl">
                              <a:srgbClr val="000000">
                                <a:alpha val="43137"/>
                              </a:srgbClr>
                            </a:outerShdw>
                          </a:effectLst>
                        </a:rPr>
                        <a:t>方法　　　刪除最後一個</a:t>
                      </a:r>
                      <a:endParaRPr lang="en-US" altLang="zh-TW" b="1" dirty="0" smtClean="0">
                        <a:effectLst>
                          <a:outerShdw blurRad="38100" dist="38100" dir="2700000" algn="tl">
                            <a:srgbClr val="000000">
                              <a:alpha val="43137"/>
                            </a:srgbClr>
                          </a:outerShdw>
                        </a:effectLst>
                      </a:endParaRPr>
                    </a:p>
                  </a:txBody>
                  <a:tcPr>
                    <a:solidFill>
                      <a:schemeClr val="accent6">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刪除</a:t>
                      </a:r>
                      <a:r>
                        <a:rPr lang="en-US" altLang="zh-TW" b="1" dirty="0" smtClean="0">
                          <a:effectLst>
                            <a:outerShdw blurRad="38100" dist="38100" dir="2700000" algn="tl">
                              <a:srgbClr val="000000">
                                <a:alpha val="43137"/>
                              </a:srgbClr>
                            </a:outerShdw>
                          </a:effectLst>
                        </a:rPr>
                        <a:t>(Delete)</a:t>
                      </a:r>
                      <a:r>
                        <a:rPr lang="zh-TW" altLang="en-US" b="1" dirty="0" smtClean="0">
                          <a:effectLst>
                            <a:outerShdw blurRad="38100" dist="38100" dir="2700000" algn="tl">
                              <a:srgbClr val="000000">
                                <a:alpha val="43137"/>
                              </a:srgbClr>
                            </a:outerShdw>
                          </a:effectLst>
                        </a:rPr>
                        <a:t>串列元素</a:t>
                      </a:r>
                      <a:endParaRPr lang="en-US" altLang="zh-TW" b="1" dirty="0" smtClean="0">
                        <a:effectLst>
                          <a:outerShdw blurRad="38100" dist="38100" dir="2700000" algn="tl">
                            <a:srgbClr val="000000">
                              <a:alpha val="43137"/>
                            </a:srgbClr>
                          </a:outerShdw>
                        </a:effectLst>
                      </a:endParaRPr>
                    </a:p>
                  </a:txBody>
                  <a:tcPr>
                    <a:solidFill>
                      <a:schemeClr val="accent6">
                        <a:lumMod val="20000"/>
                        <a:lumOff val="80000"/>
                      </a:schemeClr>
                    </a:solidFill>
                  </a:tcPr>
                </a:tc>
                <a:tc>
                  <a:txBody>
                    <a:bodyPr/>
                    <a:lstStyle/>
                    <a:p>
                      <a:r>
                        <a:rPr lang="en-US" altLang="zh-TW" b="1" dirty="0" smtClean="0">
                          <a:effectLst>
                            <a:outerShdw blurRad="38100" dist="38100" dir="2700000" algn="tl">
                              <a:srgbClr val="000000">
                                <a:alpha val="43137"/>
                              </a:srgbClr>
                            </a:outerShdw>
                          </a:effectLst>
                        </a:rPr>
                        <a:t>pop() </a:t>
                      </a:r>
                      <a:r>
                        <a:rPr lang="zh-TW" altLang="en-US" b="1" dirty="0" smtClean="0">
                          <a:effectLst>
                            <a:outerShdw blurRad="38100" dist="38100" dir="2700000" algn="tl">
                              <a:srgbClr val="000000">
                                <a:alpha val="43137"/>
                              </a:srgbClr>
                            </a:outerShdw>
                          </a:effectLst>
                        </a:rPr>
                        <a:t>方法</a:t>
                      </a:r>
                    </a:p>
                  </a:txBody>
                  <a:tcPr>
                    <a:solidFill>
                      <a:schemeClr val="accent6">
                        <a:lumMod val="20000"/>
                        <a:lumOff val="80000"/>
                      </a:schemeClr>
                    </a:solidFill>
                  </a:tcPr>
                </a:tc>
              </a:tr>
              <a:tr h="370840">
                <a:tc>
                  <a:txBody>
                    <a:bodyPr/>
                    <a:lstStyle/>
                    <a:p>
                      <a:r>
                        <a:rPr lang="zh-TW" altLang="en-US" b="1" dirty="0" smtClean="0">
                          <a:effectLst>
                            <a:outerShdw blurRad="38100" dist="38100" dir="2700000" algn="tl">
                              <a:srgbClr val="000000">
                                <a:alpha val="43137"/>
                              </a:srgbClr>
                            </a:outerShdw>
                          </a:effectLst>
                        </a:rPr>
                        <a:t>刪除</a:t>
                      </a:r>
                      <a:r>
                        <a:rPr lang="en-US" altLang="zh-TW" b="1" dirty="0" smtClean="0">
                          <a:effectLst>
                            <a:outerShdw blurRad="38100" dist="38100" dir="2700000" algn="tl">
                              <a:srgbClr val="000000">
                                <a:alpha val="43137"/>
                              </a:srgbClr>
                            </a:outerShdw>
                          </a:effectLst>
                        </a:rPr>
                        <a:t>(Delete)</a:t>
                      </a:r>
                      <a:r>
                        <a:rPr lang="zh-TW" altLang="en-US" b="1" dirty="0" smtClean="0">
                          <a:effectLst>
                            <a:outerShdw blurRad="38100" dist="38100" dir="2700000" algn="tl">
                              <a:srgbClr val="000000">
                                <a:alpha val="43137"/>
                              </a:srgbClr>
                            </a:outerShdw>
                          </a:effectLst>
                        </a:rPr>
                        <a:t>串列元素</a:t>
                      </a:r>
                      <a:endParaRPr lang="zh-TW" altLang="en-US" b="1" dirty="0">
                        <a:effectLst>
                          <a:outerShdw blurRad="38100" dist="38100" dir="2700000" algn="tl">
                            <a:srgbClr val="000000">
                              <a:alpha val="43137"/>
                            </a:srgbClr>
                          </a:outerShdw>
                        </a:effectLst>
                      </a:endParaRPr>
                    </a:p>
                  </a:txBody>
                  <a:tcP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del</a:t>
                      </a:r>
                      <a:r>
                        <a:rPr lang="en-US" altLang="zh-TW" b="1" dirty="0" smtClean="0">
                          <a:effectLst>
                            <a:outerShdw blurRad="38100" dist="38100" dir="2700000" algn="tl">
                              <a:srgbClr val="000000">
                                <a:alpha val="43137"/>
                              </a:srgbClr>
                            </a:outerShdw>
                          </a:effectLst>
                        </a:rPr>
                        <a:t>() </a:t>
                      </a:r>
                      <a:r>
                        <a:rPr lang="zh-TW" altLang="en-US" b="1" dirty="0" smtClean="0">
                          <a:effectLst>
                            <a:outerShdw blurRad="38100" dist="38100" dir="2700000" algn="tl">
                              <a:srgbClr val="000000">
                                <a:alpha val="43137"/>
                              </a:srgbClr>
                            </a:outerShdw>
                          </a:effectLst>
                        </a:rPr>
                        <a:t>方法</a:t>
                      </a:r>
                    </a:p>
                  </a:txBody>
                  <a:tcPr>
                    <a:solidFill>
                      <a:schemeClr val="accent6">
                        <a:lumMod val="20000"/>
                        <a:lumOff val="80000"/>
                      </a:schemeClr>
                    </a:solidFill>
                  </a:tcPr>
                </a:tc>
              </a:tr>
              <a:tr h="370840">
                <a:tc>
                  <a:txBody>
                    <a:bodyPr/>
                    <a:lstStyle/>
                    <a:p>
                      <a:r>
                        <a:rPr lang="zh-TW" altLang="en-US" b="1" dirty="0" smtClean="0">
                          <a:effectLst>
                            <a:outerShdw blurRad="38100" dist="38100" dir="2700000" algn="tl">
                              <a:srgbClr val="000000">
                                <a:alpha val="43137"/>
                              </a:srgbClr>
                            </a:outerShdw>
                          </a:effectLst>
                        </a:rPr>
                        <a:t>串列搜尋</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index() </a:t>
                      </a:r>
                    </a:p>
                  </a:txBody>
                  <a:tcPr>
                    <a:solidFill>
                      <a:srgbClr val="92D050"/>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由小到大排序</a:t>
                      </a:r>
                      <a:endParaRPr lang="en-US" altLang="zh-TW" b="1" dirty="0" smtClean="0">
                        <a:effectLst>
                          <a:outerShdw blurRad="38100" dist="38100" dir="2700000" algn="tl">
                            <a:srgbClr val="000000">
                              <a:alpha val="43137"/>
                            </a:srgbClr>
                          </a:outerShdw>
                        </a:effectLst>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sort()</a:t>
                      </a:r>
                      <a:r>
                        <a:rPr lang="zh-TW" altLang="en-US" b="1" dirty="0" smtClean="0">
                          <a:effectLst>
                            <a:outerShdw blurRad="38100" dist="38100" dir="2700000" algn="tl">
                              <a:srgbClr val="000000">
                                <a:alpha val="43137"/>
                              </a:srgbClr>
                            </a:outerShdw>
                          </a:effectLst>
                        </a:rPr>
                        <a:t>方法</a:t>
                      </a:r>
                    </a:p>
                  </a:txBody>
                  <a:tcPr>
                    <a:solidFill>
                      <a:schemeClr val="accent5">
                        <a:lumMod val="20000"/>
                        <a:lumOff val="80000"/>
                      </a:schemeClr>
                    </a:solidFill>
                  </a:tcPr>
                </a:tc>
              </a:tr>
              <a:tr h="370840">
                <a:tc>
                  <a:txBody>
                    <a:bodyPr/>
                    <a:lstStyle/>
                    <a:p>
                      <a:r>
                        <a:rPr lang="zh-TW" altLang="en-US" b="1" dirty="0" smtClean="0">
                          <a:effectLst>
                            <a:outerShdw blurRad="38100" dist="38100" dir="2700000" algn="tl">
                              <a:srgbClr val="000000">
                                <a:alpha val="43137"/>
                              </a:srgbClr>
                            </a:outerShdw>
                          </a:effectLst>
                        </a:rPr>
                        <a:t>反轉串列順序</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reverse()</a:t>
                      </a:r>
                      <a:r>
                        <a:rPr lang="zh-TW" altLang="en-US" b="1" dirty="0" smtClean="0">
                          <a:effectLst>
                            <a:outerShdw blurRad="38100" dist="38100" dir="2700000" algn="tl">
                              <a:srgbClr val="000000">
                                <a:alpha val="43137"/>
                              </a:srgbClr>
                            </a:outerShdw>
                          </a:effectLst>
                        </a:rPr>
                        <a:t>方法</a:t>
                      </a:r>
                    </a:p>
                  </a:txBody>
                  <a:tcPr>
                    <a:solidFill>
                      <a:schemeClr val="accent5">
                        <a:lumMod val="20000"/>
                        <a:lumOff val="80000"/>
                      </a:schemeClr>
                    </a:solidFill>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由大到小排序</a:t>
                      </a:r>
                      <a:endParaRPr lang="en-US" altLang="zh-TW" b="1" dirty="0" smtClean="0">
                        <a:effectLst>
                          <a:outerShdw blurRad="38100" dist="38100" dir="2700000" algn="tl">
                            <a:srgbClr val="000000">
                              <a:alpha val="43137"/>
                            </a:srgbClr>
                          </a:outerShdw>
                        </a:effectLst>
                      </a:endParaRPr>
                    </a:p>
                  </a:txBody>
                  <a:tcPr>
                    <a:solidFill>
                      <a:schemeClr val="accent5">
                        <a:lumMod val="20000"/>
                        <a:lumOff val="80000"/>
                      </a:schemeClr>
                    </a:solidFill>
                  </a:tcPr>
                </a:tc>
                <a:tc>
                  <a:txBody>
                    <a:bodyPr/>
                    <a:lstStyle/>
                    <a:p>
                      <a:r>
                        <a:rPr lang="zh-TW" altLang="en-US"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a:txBody>
                  <a:tcPr>
                    <a:solidFill>
                      <a:schemeClr val="accent5">
                        <a:lumMod val="20000"/>
                        <a:lumOff val="80000"/>
                      </a:schemeClr>
                    </a:solidFill>
                  </a:tcPr>
                </a:tc>
              </a:tr>
            </a:tbl>
          </a:graphicData>
        </a:graphic>
      </p:graphicFrame>
      <p:pic>
        <p:nvPicPr>
          <p:cNvPr id="4" name="圖片 3"/>
          <p:cNvPicPr>
            <a:picLocks noChangeAspect="1"/>
          </p:cNvPicPr>
          <p:nvPr/>
        </p:nvPicPr>
        <p:blipFill>
          <a:blip r:embed="rId2"/>
          <a:stretch>
            <a:fillRect/>
          </a:stretch>
        </p:blipFill>
        <p:spPr>
          <a:xfrm>
            <a:off x="4499992" y="6559270"/>
            <a:ext cx="4237087" cy="298730"/>
          </a:xfrm>
          <a:prstGeom prst="rect">
            <a:avLst/>
          </a:prstGeom>
        </p:spPr>
      </p:pic>
      <p:sp>
        <p:nvSpPr>
          <p:cNvPr id="5" name="矩形 4"/>
          <p:cNvSpPr/>
          <p:nvPr/>
        </p:nvSpPr>
        <p:spPr>
          <a:xfrm>
            <a:off x="251520" y="89526"/>
            <a:ext cx="5688632" cy="584775"/>
          </a:xfrm>
          <a:prstGeom prst="rect">
            <a:avLst/>
          </a:prstGeom>
        </p:spPr>
        <p:txBody>
          <a:bodyPr wrap="square">
            <a:spAutoFit/>
          </a:bodyPr>
          <a:lstStyle/>
          <a:p>
            <a:r>
              <a:rPr lang="zh-TW" altLang="en-US" sz="3200" dirty="0"/>
              <a:t>Ｌ</a:t>
            </a:r>
            <a:r>
              <a:rPr lang="en-US" altLang="zh-TW" sz="3200" dirty="0" err="1" smtClean="0"/>
              <a:t>ist</a:t>
            </a:r>
            <a:r>
              <a:rPr lang="zh-TW" altLang="en-US" sz="3200" dirty="0" smtClean="0"/>
              <a:t>資料</a:t>
            </a:r>
            <a:r>
              <a:rPr lang="zh-TW" altLang="en-US" sz="3200" dirty="0"/>
              <a:t>型態</a:t>
            </a:r>
            <a:r>
              <a:rPr lang="en-US" altLang="zh-TW" sz="3200" dirty="0"/>
              <a:t>(data type</a:t>
            </a:r>
            <a:r>
              <a:rPr lang="en-US" altLang="zh-TW" sz="3200" dirty="0" smtClean="0"/>
              <a:t>)</a:t>
            </a:r>
            <a:r>
              <a:rPr lang="ja-JP" altLang="en-US" sz="3200" dirty="0" smtClean="0">
                <a:latin typeface="標楷體" panose="03000509000000000000" pitchFamily="65" charset="-120"/>
                <a:ea typeface="標楷體" panose="03000509000000000000" pitchFamily="65" charset="-120"/>
              </a:rPr>
              <a:t>の</a:t>
            </a:r>
            <a:r>
              <a:rPr lang="zh-TW" altLang="en-US" sz="3200" dirty="0" smtClean="0"/>
              <a:t>運算</a:t>
            </a:r>
            <a:endParaRPr lang="zh-TW" altLang="en-US" sz="3200" dirty="0"/>
          </a:p>
        </p:txBody>
      </p:sp>
      <p:sp>
        <p:nvSpPr>
          <p:cNvPr id="2" name="矩形 1"/>
          <p:cNvSpPr/>
          <p:nvPr/>
        </p:nvSpPr>
        <p:spPr>
          <a:xfrm>
            <a:off x="630533" y="741287"/>
            <a:ext cx="6768752" cy="369332"/>
          </a:xfrm>
          <a:prstGeom prst="rect">
            <a:avLst/>
          </a:prstGeom>
        </p:spPr>
        <p:txBody>
          <a:bodyPr wrap="square">
            <a:spAutoFit/>
          </a:bodyPr>
          <a:lstStyle/>
          <a:p>
            <a:r>
              <a:rPr lang="en-US" altLang="zh-TW" dirty="0" smtClean="0"/>
              <a:t>CRUD==</a:t>
            </a:r>
            <a:r>
              <a:rPr lang="zh-TW" altLang="en-US" dirty="0" smtClean="0"/>
              <a:t>新增</a:t>
            </a:r>
            <a:r>
              <a:rPr lang="en-US" altLang="zh-TW" dirty="0"/>
              <a:t>(Create)</a:t>
            </a:r>
            <a:r>
              <a:rPr lang="zh-TW" altLang="en-US" dirty="0"/>
              <a:t>、讀取</a:t>
            </a:r>
            <a:r>
              <a:rPr lang="en-US" altLang="zh-TW" dirty="0"/>
              <a:t>(Read)</a:t>
            </a:r>
            <a:r>
              <a:rPr lang="zh-TW" altLang="en-US" dirty="0"/>
              <a:t>、更新</a:t>
            </a:r>
            <a:r>
              <a:rPr lang="en-US" altLang="zh-TW" dirty="0"/>
              <a:t>(Update)</a:t>
            </a:r>
            <a:r>
              <a:rPr lang="zh-TW" altLang="en-US" dirty="0"/>
              <a:t>、刪除</a:t>
            </a:r>
            <a:r>
              <a:rPr lang="en-US" altLang="zh-TW" dirty="0"/>
              <a:t>(Delete)</a:t>
            </a:r>
            <a:endParaRPr lang="zh-TW" altLang="en-US" dirty="0"/>
          </a:p>
        </p:txBody>
      </p:sp>
    </p:spTree>
    <p:extLst>
      <p:ext uri="{BB962C8B-B14F-4D97-AF65-F5344CB8AC3E}">
        <p14:creationId xmlns:p14="http://schemas.microsoft.com/office/powerpoint/2010/main" val="3390910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8064896" cy="4777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95536" y="332656"/>
            <a:ext cx="2815964" cy="523220"/>
          </a:xfrm>
          <a:prstGeom prst="rect">
            <a:avLst/>
          </a:prstGeom>
        </p:spPr>
        <p:txBody>
          <a:bodyPr wrap="none">
            <a:spAutoFit/>
          </a:bodyPr>
          <a:lstStyle/>
          <a:p>
            <a:r>
              <a:rPr lang="en-US" altLang="zh-TW" sz="2800" dirty="0" smtClean="0"/>
              <a:t>list1</a:t>
            </a:r>
            <a:r>
              <a:rPr lang="en-US" altLang="zh-TW" sz="2800" dirty="0"/>
              <a:t>=[1,2,3,4,5,6] </a:t>
            </a:r>
            <a:endParaRPr lang="zh-TW" altLang="en-US" sz="2800" dirty="0"/>
          </a:p>
        </p:txBody>
      </p:sp>
    </p:spTree>
    <p:extLst>
      <p:ext uri="{BB962C8B-B14F-4D97-AF65-F5344CB8AC3E}">
        <p14:creationId xmlns:p14="http://schemas.microsoft.com/office/powerpoint/2010/main" val="2678628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755576" y="1196752"/>
            <a:ext cx="7776864" cy="4608512"/>
            <a:chOff x="107504" y="908720"/>
            <a:chExt cx="9220200" cy="4925963"/>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908720"/>
              <a:ext cx="921067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57933"/>
              <a:ext cx="922020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62231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422378"/>
            <a:ext cx="3496085" cy="646331"/>
          </a:xfrm>
          <a:prstGeom prst="rect">
            <a:avLst/>
          </a:prstGeom>
        </p:spPr>
        <p:txBody>
          <a:bodyPr wrap="none">
            <a:spAutoFit/>
          </a:bodyPr>
          <a:lstStyle/>
          <a:p>
            <a:r>
              <a:rPr lang="en-US" altLang="zh-TW" sz="3600" dirty="0"/>
              <a:t>list</a:t>
            </a:r>
            <a:r>
              <a:rPr lang="zh-TW" altLang="en-US" sz="3600" dirty="0"/>
              <a:t>的超強大功能</a:t>
            </a:r>
          </a:p>
        </p:txBody>
      </p:sp>
      <p:sp>
        <p:nvSpPr>
          <p:cNvPr id="3" name="矩形 2"/>
          <p:cNvSpPr/>
          <p:nvPr/>
        </p:nvSpPr>
        <p:spPr>
          <a:xfrm>
            <a:off x="2843808" y="1412776"/>
            <a:ext cx="4572000" cy="1938992"/>
          </a:xfrm>
          <a:prstGeom prst="rect">
            <a:avLst/>
          </a:prstGeom>
        </p:spPr>
        <p:txBody>
          <a:bodyPr>
            <a:spAutoFit/>
          </a:bodyPr>
          <a:lstStyle/>
          <a:p>
            <a:r>
              <a:rPr lang="pl-PL" altLang="zh-TW" sz="4000" dirty="0" smtClean="0"/>
              <a:t>a</a:t>
            </a:r>
            <a:r>
              <a:rPr lang="pl-PL" altLang="zh-TW" sz="4000" dirty="0"/>
              <a:t>=[12,212,321,325]</a:t>
            </a:r>
          </a:p>
          <a:p>
            <a:r>
              <a:rPr lang="pl-PL" altLang="zh-TW" sz="4000" dirty="0"/>
              <a:t>x,y,z,k = a</a:t>
            </a:r>
          </a:p>
          <a:p>
            <a:r>
              <a:rPr lang="pl-PL" altLang="zh-TW" sz="4000" dirty="0"/>
              <a:t>z</a:t>
            </a:r>
            <a:endParaRPr lang="zh-TW" altLang="en-US" sz="4000" dirty="0"/>
          </a:p>
        </p:txBody>
      </p:sp>
      <p:sp>
        <p:nvSpPr>
          <p:cNvPr id="4" name="矩形 3"/>
          <p:cNvSpPr/>
          <p:nvPr/>
        </p:nvSpPr>
        <p:spPr>
          <a:xfrm>
            <a:off x="899592" y="1430490"/>
            <a:ext cx="1620957" cy="523220"/>
          </a:xfrm>
          <a:prstGeom prst="rect">
            <a:avLst/>
          </a:prstGeom>
        </p:spPr>
        <p:txBody>
          <a:bodyPr wrap="none">
            <a:spAutoFit/>
          </a:bodyPr>
          <a:lstStyle/>
          <a:p>
            <a:r>
              <a:rPr lang="zh-TW" altLang="pl-PL" sz="2800" b="1" dirty="0">
                <a:effectLst>
                  <a:outerShdw blurRad="38100" dist="38100" dir="2700000" algn="tl">
                    <a:srgbClr val="000000">
                      <a:alpha val="43137"/>
                    </a:srgbClr>
                  </a:outerShdw>
                </a:effectLst>
              </a:rPr>
              <a:t>序列拆解</a:t>
            </a:r>
            <a:endParaRPr lang="zh-TW" altLang="pl-PL" sz="2800" b="1" dirty="0">
              <a:effectLst>
                <a:outerShdw blurRad="38100" dist="38100" dir="2700000" algn="tl">
                  <a:srgbClr val="000000">
                    <a:alpha val="43137"/>
                  </a:srgbClr>
                </a:outerShdw>
              </a:effectLst>
            </a:endParaRPr>
          </a:p>
        </p:txBody>
      </p:sp>
      <p:sp>
        <p:nvSpPr>
          <p:cNvPr id="5" name="矩形 4"/>
          <p:cNvSpPr/>
          <p:nvPr/>
        </p:nvSpPr>
        <p:spPr>
          <a:xfrm>
            <a:off x="922337" y="3429000"/>
            <a:ext cx="6706580" cy="707886"/>
          </a:xfrm>
          <a:prstGeom prst="rect">
            <a:avLst/>
          </a:prstGeom>
          <a:solidFill>
            <a:schemeClr val="accent6">
              <a:lumMod val="20000"/>
              <a:lumOff val="80000"/>
            </a:schemeClr>
          </a:solidFill>
        </p:spPr>
        <p:txBody>
          <a:bodyPr wrap="none">
            <a:spAutoFit/>
          </a:bodyPr>
          <a:lstStyle/>
          <a:p>
            <a:r>
              <a:rPr lang="en-US" altLang="zh-TW" sz="4000" dirty="0"/>
              <a:t>list comprehension</a:t>
            </a:r>
            <a:r>
              <a:rPr lang="zh-TW" altLang="en-US" sz="4000" dirty="0"/>
              <a:t>列表生成式</a:t>
            </a:r>
          </a:p>
        </p:txBody>
      </p:sp>
      <p:sp>
        <p:nvSpPr>
          <p:cNvPr id="6" name="矩形 5"/>
          <p:cNvSpPr/>
          <p:nvPr/>
        </p:nvSpPr>
        <p:spPr>
          <a:xfrm>
            <a:off x="922337" y="4214118"/>
            <a:ext cx="7070349" cy="2308324"/>
          </a:xfrm>
          <a:prstGeom prst="rect">
            <a:avLst/>
          </a:prstGeom>
        </p:spPr>
        <p:txBody>
          <a:bodyPr wrap="square">
            <a:spAutoFit/>
          </a:bodyPr>
          <a:lstStyle/>
          <a:p>
            <a:r>
              <a:rPr lang="en-US" altLang="zh-TW" sz="2400" dirty="0"/>
              <a:t>list1 = [x for x in range(0,5)] # Returns a list of 0, 1, 2, 4</a:t>
            </a:r>
          </a:p>
          <a:p>
            <a:r>
              <a:rPr lang="en-US" altLang="zh-TW" sz="2400" dirty="0"/>
              <a:t>list1 </a:t>
            </a:r>
          </a:p>
          <a:p>
            <a:r>
              <a:rPr lang="en-US" altLang="zh-TW" sz="2400" dirty="0"/>
              <a:t>list2 = [0.5 * x for x in list1] </a:t>
            </a:r>
          </a:p>
          <a:p>
            <a:r>
              <a:rPr lang="en-US" altLang="zh-TW" sz="2400" dirty="0"/>
              <a:t>list2</a:t>
            </a:r>
          </a:p>
          <a:p>
            <a:r>
              <a:rPr lang="en-US" altLang="zh-TW" sz="2400" dirty="0"/>
              <a:t>list3 = [x for x in list2 if x &lt; 1.5]</a:t>
            </a:r>
          </a:p>
          <a:p>
            <a:r>
              <a:rPr lang="en-US" altLang="zh-TW" sz="2400" dirty="0"/>
              <a:t>list3</a:t>
            </a:r>
            <a:endParaRPr lang="zh-TW" altLang="en-US" sz="2400" dirty="0"/>
          </a:p>
        </p:txBody>
      </p:sp>
    </p:spTree>
    <p:extLst>
      <p:ext uri="{BB962C8B-B14F-4D97-AF65-F5344CB8AC3E}">
        <p14:creationId xmlns:p14="http://schemas.microsoft.com/office/powerpoint/2010/main" val="3911317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331640" y="2348880"/>
            <a:ext cx="6774419" cy="2862322"/>
          </a:xfrm>
          <a:prstGeom prst="rect">
            <a:avLst/>
          </a:prstGeom>
        </p:spPr>
        <p:txBody>
          <a:bodyPr wrap="none">
            <a:spAutoFit/>
          </a:bodyPr>
          <a:lstStyle/>
          <a:p>
            <a:r>
              <a:rPr lang="en-US" altLang="zh-TW" sz="6000" b="1" dirty="0" smtClean="0">
                <a:solidFill>
                  <a:srgbClr val="FFFF00"/>
                </a:solidFill>
                <a:effectLst>
                  <a:outerShdw blurRad="38100" dist="38100" dir="2700000" algn="tl">
                    <a:srgbClr val="000000">
                      <a:alpha val="43137"/>
                    </a:srgbClr>
                  </a:outerShdw>
                </a:effectLst>
              </a:rPr>
              <a:t>string</a:t>
            </a:r>
            <a:r>
              <a:rPr lang="zh-TW" altLang="en-US" sz="6000" b="1" dirty="0" smtClean="0">
                <a:solidFill>
                  <a:srgbClr val="FFFF00"/>
                </a:solidFill>
                <a:effectLst>
                  <a:outerShdw blurRad="38100" dist="38100" dir="2700000" algn="tl">
                    <a:srgbClr val="000000">
                      <a:alpha val="43137"/>
                    </a:srgbClr>
                  </a:outerShdw>
                </a:effectLst>
              </a:rPr>
              <a:t>字串</a:t>
            </a:r>
            <a:endParaRPr lang="en-US" altLang="zh-TW" sz="6000" b="1" dirty="0" smtClean="0">
              <a:solidFill>
                <a:srgbClr val="FFFF00"/>
              </a:solidFill>
              <a:effectLst>
                <a:outerShdw blurRad="38100" dist="38100" dir="2700000" algn="tl">
                  <a:srgbClr val="000000">
                    <a:alpha val="43137"/>
                  </a:srgbClr>
                </a:outerShdw>
              </a:effectLst>
            </a:endParaRPr>
          </a:p>
          <a:p>
            <a:r>
              <a:rPr lang="zh-TW" altLang="en-US" sz="6000" b="1" dirty="0" smtClean="0">
                <a:solidFill>
                  <a:srgbClr val="FFFF00"/>
                </a:solidFill>
                <a:effectLst>
                  <a:outerShdw blurRad="38100" dist="38100" dir="2700000" algn="tl">
                    <a:srgbClr val="000000">
                      <a:alpha val="43137"/>
                    </a:srgbClr>
                  </a:outerShdw>
                </a:effectLst>
              </a:rPr>
              <a:t>資料</a:t>
            </a:r>
            <a:r>
              <a:rPr lang="zh-TW" altLang="en-US" sz="6000" b="1" dirty="0">
                <a:solidFill>
                  <a:srgbClr val="FFFF00"/>
                </a:solidFill>
                <a:effectLst>
                  <a:outerShdw blurRad="38100" dist="38100" dir="2700000" algn="tl">
                    <a:srgbClr val="000000">
                      <a:alpha val="43137"/>
                    </a:srgbClr>
                  </a:outerShdw>
                </a:effectLst>
              </a:rPr>
              <a:t>型態</a:t>
            </a:r>
            <a:r>
              <a:rPr lang="en-US" altLang="zh-TW" sz="6000" b="1" dirty="0">
                <a:solidFill>
                  <a:srgbClr val="FFFF00"/>
                </a:solidFill>
                <a:effectLst>
                  <a:outerShdw blurRad="38100" dist="38100" dir="2700000" algn="tl">
                    <a:srgbClr val="000000">
                      <a:alpha val="43137"/>
                    </a:srgbClr>
                  </a:outerShdw>
                </a:effectLst>
              </a:rPr>
              <a:t>(data type</a:t>
            </a:r>
            <a:r>
              <a:rPr lang="en-US" altLang="zh-TW" sz="6000" b="1" dirty="0" smtClean="0">
                <a:solidFill>
                  <a:srgbClr val="FFFF00"/>
                </a:solidFill>
                <a:effectLst>
                  <a:outerShdw blurRad="38100" dist="38100" dir="2700000" algn="tl">
                    <a:srgbClr val="000000">
                      <a:alpha val="43137"/>
                    </a:srgbClr>
                  </a:outerShdw>
                </a:effectLst>
              </a:rPr>
              <a:t>)</a:t>
            </a:r>
          </a:p>
          <a:p>
            <a:r>
              <a:rPr lang="zh-TW" altLang="en-US" sz="6000" b="1" dirty="0" smtClean="0">
                <a:solidFill>
                  <a:srgbClr val="FFFF00"/>
                </a:solidFill>
                <a:effectLst>
                  <a:outerShdw blurRad="38100" dist="38100" dir="2700000" algn="tl">
                    <a:srgbClr val="000000">
                      <a:alpha val="43137"/>
                    </a:srgbClr>
                  </a:outerShdw>
                </a:effectLst>
              </a:rPr>
              <a:t>及</a:t>
            </a:r>
            <a:r>
              <a:rPr lang="zh-TW" altLang="en-US" sz="6000" b="1" dirty="0">
                <a:solidFill>
                  <a:srgbClr val="FFFF00"/>
                </a:solidFill>
                <a:effectLst>
                  <a:outerShdw blurRad="38100" dist="38100" dir="2700000" algn="tl">
                    <a:srgbClr val="000000">
                      <a:alpha val="43137"/>
                    </a:srgbClr>
                  </a:outerShdw>
                </a:effectLst>
              </a:rPr>
              <a:t>其運算</a:t>
            </a:r>
            <a:endParaRPr lang="zh-TW" altLang="en-US" sz="6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87712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700808"/>
            <a:ext cx="7848872" cy="369332"/>
          </a:xfrm>
          <a:prstGeom prst="rect">
            <a:avLst/>
          </a:prstGeom>
        </p:spPr>
        <p:txBody>
          <a:bodyPr wrap="square">
            <a:spAutoFit/>
          </a:bodyPr>
          <a:lstStyle/>
          <a:p>
            <a:r>
              <a:rPr lang="en-US" altLang="zh-TW" dirty="0"/>
              <a:t>Python </a:t>
            </a:r>
            <a:r>
              <a:rPr lang="zh-TW" altLang="en-US" dirty="0"/>
              <a:t>字串資料型態 </a:t>
            </a:r>
            <a:r>
              <a:rPr lang="en-US" altLang="zh-TW" dirty="0"/>
              <a:t>(</a:t>
            </a:r>
            <a:r>
              <a:rPr lang="en-US" altLang="zh-TW" dirty="0" err="1"/>
              <a:t>str</a:t>
            </a:r>
            <a:r>
              <a:rPr lang="en-US" altLang="zh-TW" dirty="0"/>
              <a:t>) </a:t>
            </a:r>
            <a:r>
              <a:rPr lang="en-US" altLang="zh-TW" dirty="0" smtClean="0">
                <a:sym typeface="Wingdings" panose="05000000000000000000" pitchFamily="2" charset="2"/>
              </a:rPr>
              <a:t></a:t>
            </a:r>
            <a:r>
              <a:rPr lang="zh-TW" altLang="en-US" dirty="0" smtClean="0"/>
              <a:t>變</a:t>
            </a:r>
            <a:r>
              <a:rPr lang="zh-TW" altLang="en-US" dirty="0"/>
              <a:t>數值以一對雙引號 </a:t>
            </a:r>
            <a:r>
              <a:rPr lang="en-US" altLang="zh-TW" dirty="0"/>
              <a:t>(</a:t>
            </a:r>
            <a:r>
              <a:rPr lang="zh-TW" altLang="en-US" dirty="0"/>
              <a:t>「</a:t>
            </a:r>
            <a:r>
              <a:rPr lang="en-US" altLang="zh-TW" dirty="0"/>
              <a:t>"</a:t>
            </a:r>
            <a:r>
              <a:rPr lang="zh-TW" altLang="en-US" dirty="0"/>
              <a:t>」</a:t>
            </a:r>
            <a:r>
              <a:rPr lang="en-US" altLang="zh-TW" dirty="0"/>
              <a:t>)</a:t>
            </a:r>
            <a:r>
              <a:rPr lang="zh-TW" altLang="en-US" dirty="0"/>
              <a:t>或單引號 </a:t>
            </a:r>
            <a:r>
              <a:rPr lang="en-US" altLang="zh-TW" dirty="0"/>
              <a:t>(</a:t>
            </a:r>
            <a:r>
              <a:rPr lang="zh-TW" altLang="en-US" dirty="0"/>
              <a:t>「</a:t>
            </a:r>
            <a:r>
              <a:rPr lang="en-US" altLang="zh-TW" dirty="0"/>
              <a:t>'</a:t>
            </a:r>
            <a:r>
              <a:rPr lang="zh-TW" altLang="en-US" dirty="0"/>
              <a:t>」</a:t>
            </a:r>
            <a:r>
              <a:rPr lang="en-US" altLang="zh-TW" dirty="0"/>
              <a:t>)</a:t>
            </a:r>
            <a:endParaRPr lang="zh-TW" altLang="en-US" dirty="0"/>
          </a:p>
        </p:txBody>
      </p:sp>
      <p:sp>
        <p:nvSpPr>
          <p:cNvPr id="3" name="矩形 2"/>
          <p:cNvSpPr/>
          <p:nvPr/>
        </p:nvSpPr>
        <p:spPr>
          <a:xfrm>
            <a:off x="611560" y="692696"/>
            <a:ext cx="3102901" cy="523220"/>
          </a:xfrm>
          <a:prstGeom prst="rect">
            <a:avLst/>
          </a:prstGeom>
        </p:spPr>
        <p:txBody>
          <a:bodyPr wrap="none">
            <a:spAutoFit/>
          </a:bodyPr>
          <a:lstStyle/>
          <a:p>
            <a:r>
              <a:rPr lang="zh-TW" altLang="en-US" sz="2800" b="1" dirty="0">
                <a:effectLst>
                  <a:outerShdw blurRad="38100" dist="38100" dir="2700000" algn="tl">
                    <a:srgbClr val="000000">
                      <a:alpha val="43137"/>
                    </a:srgbClr>
                  </a:outerShdw>
                </a:effectLst>
              </a:rPr>
              <a:t>字串資料型態 </a:t>
            </a:r>
            <a:r>
              <a:rPr lang="en-US" altLang="zh-TW" sz="2800" b="1" dirty="0">
                <a:effectLst>
                  <a:outerShdw blurRad="38100" dist="38100" dir="2700000" algn="tl">
                    <a:srgbClr val="000000">
                      <a:alpha val="43137"/>
                    </a:srgbClr>
                  </a:outerShdw>
                </a:effectLst>
              </a:rPr>
              <a:t>(</a:t>
            </a:r>
            <a:r>
              <a:rPr lang="en-US" altLang="zh-TW" sz="2800" b="1" dirty="0" err="1">
                <a:effectLst>
                  <a:outerShdw blurRad="38100" dist="38100" dir="2700000" algn="tl">
                    <a:srgbClr val="000000">
                      <a:alpha val="43137"/>
                    </a:srgbClr>
                  </a:outerShdw>
                </a:effectLst>
              </a:rPr>
              <a:t>str</a:t>
            </a:r>
            <a:r>
              <a:rPr lang="en-US" altLang="zh-TW" sz="2800" b="1" dirty="0">
                <a:effectLst>
                  <a:outerShdw blurRad="38100" dist="38100" dir="2700000" algn="tl">
                    <a:srgbClr val="000000">
                      <a:alpha val="43137"/>
                    </a:srgbClr>
                  </a:outerShdw>
                </a:effectLst>
              </a:rPr>
              <a:t>) </a:t>
            </a:r>
            <a:endParaRPr lang="zh-TW" altLang="en-US" sz="2800" b="1" dirty="0">
              <a:effectLst>
                <a:outerShdw blurRad="38100" dist="38100" dir="2700000" algn="tl">
                  <a:srgbClr val="000000">
                    <a:alpha val="43137"/>
                  </a:srgbClr>
                </a:outerShdw>
              </a:effectLst>
            </a:endParaRPr>
          </a:p>
        </p:txBody>
      </p:sp>
      <p:sp>
        <p:nvSpPr>
          <p:cNvPr id="4" name="矩形 3"/>
          <p:cNvSpPr/>
          <p:nvPr/>
        </p:nvSpPr>
        <p:spPr>
          <a:xfrm>
            <a:off x="1979712" y="2420888"/>
            <a:ext cx="3561809" cy="646331"/>
          </a:xfrm>
          <a:prstGeom prst="rect">
            <a:avLst/>
          </a:prstGeom>
        </p:spPr>
        <p:txBody>
          <a:bodyPr wrap="none">
            <a:spAutoFit/>
          </a:bodyPr>
          <a:lstStyle/>
          <a:p>
            <a:r>
              <a:rPr lang="en-US" altLang="zh-TW" sz="3600" dirty="0"/>
              <a:t>str1 = "</a:t>
            </a:r>
            <a:r>
              <a:rPr lang="zh-TW" altLang="en-US" sz="3600" dirty="0"/>
              <a:t>這是</a:t>
            </a:r>
            <a:r>
              <a:rPr lang="zh-TW" altLang="en-US" sz="3600" dirty="0" smtClean="0"/>
              <a:t>字串</a:t>
            </a:r>
            <a:r>
              <a:rPr lang="en-US" altLang="zh-TW" sz="3600" dirty="0" smtClean="0"/>
              <a:t>”</a:t>
            </a:r>
            <a:endParaRPr lang="zh-TW" altLang="en-US" sz="3600" dirty="0"/>
          </a:p>
        </p:txBody>
      </p:sp>
      <p:sp>
        <p:nvSpPr>
          <p:cNvPr id="6" name="矩形 5"/>
          <p:cNvSpPr/>
          <p:nvPr/>
        </p:nvSpPr>
        <p:spPr>
          <a:xfrm>
            <a:off x="599079" y="3356992"/>
            <a:ext cx="7842316" cy="1384995"/>
          </a:xfrm>
          <a:prstGeom prst="rect">
            <a:avLst/>
          </a:prstGeom>
        </p:spPr>
        <p:txBody>
          <a:bodyPr wrap="square">
            <a:spAutoFit/>
          </a:bodyPr>
          <a:lstStyle/>
          <a:p>
            <a:r>
              <a:rPr lang="en-US" altLang="zh-TW" sz="2800" dirty="0"/>
              <a:t>Single quotes: 'allows embedded "double" quotes'</a:t>
            </a:r>
          </a:p>
          <a:p>
            <a:r>
              <a:rPr lang="en-US" altLang="zh-TW" sz="2800" dirty="0"/>
              <a:t>Double quotes: "allows embedded 'single' quotes".</a:t>
            </a:r>
          </a:p>
          <a:p>
            <a:r>
              <a:rPr lang="en-US" altLang="zh-TW" sz="2800" dirty="0"/>
              <a:t>Triple quoted: </a:t>
            </a:r>
            <a:r>
              <a:rPr lang="en-US" altLang="zh-TW" sz="2800" dirty="0" smtClean="0"/>
              <a:t>'''</a:t>
            </a:r>
            <a:r>
              <a:rPr lang="zh-TW" altLang="en-US" sz="2800" dirty="0" smtClean="0"/>
              <a:t>　</a:t>
            </a:r>
            <a:r>
              <a:rPr lang="en-US" altLang="zh-TW" sz="2800" dirty="0" smtClean="0"/>
              <a:t>Three </a:t>
            </a:r>
            <a:r>
              <a:rPr lang="en-US" altLang="zh-TW" sz="2800" dirty="0"/>
              <a:t>single </a:t>
            </a:r>
            <a:r>
              <a:rPr lang="en-US" altLang="zh-TW" sz="2800" dirty="0" smtClean="0"/>
              <a:t>quotes</a:t>
            </a:r>
            <a:r>
              <a:rPr lang="en-US" altLang="zh-TW" sz="2800" dirty="0"/>
              <a:t> '''</a:t>
            </a:r>
            <a:endParaRPr lang="en-US" altLang="zh-TW" sz="2800" dirty="0" smtClean="0"/>
          </a:p>
        </p:txBody>
      </p:sp>
    </p:spTree>
    <p:extLst>
      <p:ext uri="{BB962C8B-B14F-4D97-AF65-F5344CB8AC3E}">
        <p14:creationId xmlns:p14="http://schemas.microsoft.com/office/powerpoint/2010/main" val="469721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511756" y="2924944"/>
            <a:ext cx="4120487" cy="769441"/>
          </a:xfrm>
          <a:prstGeom prst="rect">
            <a:avLst/>
          </a:prstGeom>
        </p:spPr>
        <p:txBody>
          <a:bodyPr wrap="none">
            <a:spAutoFit/>
          </a:bodyPr>
          <a:lstStyle/>
          <a:p>
            <a:r>
              <a:rPr lang="zh-TW" altLang="en-US" sz="4400" b="1" dirty="0" smtClean="0">
                <a:solidFill>
                  <a:schemeClr val="bg1"/>
                </a:solidFill>
                <a:effectLst>
                  <a:outerShdw blurRad="38100" dist="38100" dir="2700000" algn="tl">
                    <a:srgbClr val="000000">
                      <a:alpha val="43137"/>
                    </a:srgbClr>
                  </a:outerShdw>
                </a:effectLst>
              </a:rPr>
              <a:t>如何學</a:t>
            </a:r>
            <a:r>
              <a:rPr lang="en-US" altLang="zh-TW" sz="4400" b="1" dirty="0" smtClean="0">
                <a:solidFill>
                  <a:schemeClr val="bg1"/>
                </a:solidFill>
                <a:effectLst>
                  <a:outerShdw blurRad="38100" dist="38100" dir="2700000" algn="tl">
                    <a:srgbClr val="000000">
                      <a:alpha val="43137"/>
                    </a:srgbClr>
                  </a:outerShdw>
                </a:effectLst>
              </a:rPr>
              <a:t>Python</a:t>
            </a:r>
            <a:r>
              <a:rPr lang="zh-TW" altLang="en-US" sz="4400" b="1" dirty="0">
                <a:solidFill>
                  <a:schemeClr val="bg1"/>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87960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290645224"/>
              </p:ext>
            </p:extLst>
          </p:nvPr>
        </p:nvGraphicFramePr>
        <p:xfrm>
          <a:off x="502121" y="2276872"/>
          <a:ext cx="7874808" cy="3195788"/>
        </p:xfrm>
        <a:graphic>
          <a:graphicData uri="http://schemas.openxmlformats.org/drawingml/2006/table">
            <a:tbl>
              <a:tblPr/>
              <a:tblGrid>
                <a:gridCol w="1008112"/>
                <a:gridCol w="4176464"/>
                <a:gridCol w="1584176"/>
                <a:gridCol w="1106056"/>
              </a:tblGrid>
              <a:tr h="310535">
                <a:tc>
                  <a:txBody>
                    <a:bodyPr/>
                    <a:lstStyle/>
                    <a:p>
                      <a:pPr algn="l" fontAlgn="t"/>
                      <a:r>
                        <a:rPr lang="zh-TW" altLang="en-US" sz="1700" dirty="0" smtClean="0">
                          <a:solidFill>
                            <a:srgbClr val="FFFFFF"/>
                          </a:solidFill>
                          <a:effectLst/>
                        </a:rPr>
                        <a:t>運算</a:t>
                      </a:r>
                      <a:r>
                        <a:rPr lang="zh-CN" altLang="en-US" sz="1700" dirty="0" smtClean="0">
                          <a:solidFill>
                            <a:schemeClr val="bg1"/>
                          </a:solidFill>
                          <a:effectLst/>
                        </a:rPr>
                        <a:t>子</a:t>
                      </a:r>
                      <a:endParaRPr lang="zh-TW" altLang="en-US" sz="1700" dirty="0">
                        <a:solidFill>
                          <a:schemeClr val="bg1"/>
                        </a:solidFill>
                        <a:effectLst/>
                      </a:endParaRP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700" dirty="0">
                          <a:solidFill>
                            <a:srgbClr val="FFFFFF"/>
                          </a:solidFill>
                          <a:effectLst/>
                        </a:rPr>
                        <a:t>描述</a:t>
                      </a: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700" dirty="0" smtClean="0">
                          <a:solidFill>
                            <a:srgbClr val="FFFFFF"/>
                          </a:solidFill>
                          <a:effectLst/>
                        </a:rPr>
                        <a:t>運算實例</a:t>
                      </a:r>
                      <a:endParaRPr lang="zh-TW" altLang="en-US" sz="1700" dirty="0">
                        <a:solidFill>
                          <a:srgbClr val="FFFFFF"/>
                        </a:solidFill>
                        <a:effectLst/>
                      </a:endParaRP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700" dirty="0" smtClean="0">
                          <a:solidFill>
                            <a:srgbClr val="FFFFFF"/>
                          </a:solidFill>
                          <a:effectLst/>
                        </a:rPr>
                        <a:t>運算結果</a:t>
                      </a:r>
                      <a:endParaRPr lang="zh-TW" altLang="en-US" sz="1700" dirty="0">
                        <a:solidFill>
                          <a:srgbClr val="FFFFFF"/>
                        </a:solidFill>
                        <a:effectLst/>
                      </a:endParaRP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r>
              <a:tr h="381923">
                <a:tc>
                  <a:txBody>
                    <a:bodyPr/>
                    <a:lstStyle/>
                    <a:p>
                      <a:pPr fontAlgn="t"/>
                      <a:r>
                        <a:rPr lang="en-US" altLang="zh-TW" sz="1700">
                          <a:effectLst/>
                        </a:rPr>
                        <a:t>+</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TW" altLang="en-US" sz="1700" smtClean="0">
                          <a:effectLst/>
                        </a:rPr>
                        <a:t>字元串連接</a:t>
                      </a:r>
                      <a:endParaRPr lang="zh-TW"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1700" dirty="0" smtClean="0">
                          <a:solidFill>
                            <a:srgbClr val="0055AA"/>
                          </a:solidFill>
                          <a:effectLst/>
                          <a:latin typeface="Menlo"/>
                        </a:rPr>
                        <a:t>a</a:t>
                      </a:r>
                      <a:r>
                        <a:rPr lang="en-US" sz="1700" dirty="0" smtClean="0">
                          <a:solidFill>
                            <a:srgbClr val="808080"/>
                          </a:solidFill>
                          <a:effectLst/>
                          <a:latin typeface="Menlo"/>
                        </a:rPr>
                        <a:t> </a:t>
                      </a:r>
                      <a:r>
                        <a:rPr lang="en-US" sz="1700" dirty="0">
                          <a:solidFill>
                            <a:srgbClr val="808080"/>
                          </a:solidFill>
                          <a:effectLst/>
                          <a:latin typeface="Menlo"/>
                        </a:rPr>
                        <a:t>+ </a:t>
                      </a:r>
                      <a:r>
                        <a:rPr lang="en-US" sz="1700" dirty="0" smtClean="0">
                          <a:solidFill>
                            <a:srgbClr val="0055AA"/>
                          </a:solidFill>
                          <a:effectLst/>
                          <a:latin typeface="Menlo"/>
                        </a:rPr>
                        <a:t>b</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endParaRPr lang="zh-TW" altLang="en-US"/>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381923">
                <a:tc>
                  <a:txBody>
                    <a:bodyPr/>
                    <a:lstStyle/>
                    <a:p>
                      <a:pPr fontAlgn="t"/>
                      <a:r>
                        <a:rPr lang="zh-TW" altLang="en-US" sz="1700">
                          <a:effectLst/>
                        </a:rPr>
                        <a:t>*</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700" dirty="0" smtClean="0">
                          <a:effectLst/>
                        </a:rPr>
                        <a:t>重複輸出字串</a:t>
                      </a:r>
                      <a:endParaRPr lang="zh-CN"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1700" dirty="0" smtClean="0">
                          <a:solidFill>
                            <a:srgbClr val="0055AA"/>
                          </a:solidFill>
                          <a:effectLst/>
                          <a:latin typeface="Menlo"/>
                        </a:rPr>
                        <a:t>a</a:t>
                      </a:r>
                      <a:r>
                        <a:rPr lang="en-US" sz="1700" dirty="0" smtClean="0">
                          <a:solidFill>
                            <a:srgbClr val="808080"/>
                          </a:solidFill>
                          <a:effectLst/>
                          <a:latin typeface="Menlo"/>
                        </a:rPr>
                        <a:t> </a:t>
                      </a:r>
                      <a:r>
                        <a:rPr lang="en-US" sz="1700" dirty="0">
                          <a:solidFill>
                            <a:srgbClr val="808080"/>
                          </a:solidFill>
                          <a:effectLst/>
                          <a:latin typeface="Menlo"/>
                        </a:rPr>
                        <a:t>* </a:t>
                      </a:r>
                      <a:r>
                        <a:rPr lang="en-US" sz="1700" dirty="0" smtClean="0">
                          <a:solidFill>
                            <a:srgbClr val="800000"/>
                          </a:solidFill>
                          <a:effectLst/>
                          <a:latin typeface="Menlo"/>
                        </a:rPr>
                        <a:t>2</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endParaRPr lang="zh-TW" altLang="en-US"/>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381923">
                <a:tc>
                  <a:txBody>
                    <a:bodyPr/>
                    <a:lstStyle/>
                    <a:p>
                      <a:pPr fontAlgn="t"/>
                      <a:r>
                        <a:rPr lang="en-US" altLang="zh-TW" sz="1700">
                          <a:effectLst/>
                        </a:rPr>
                        <a:t>[]</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700" smtClean="0">
                          <a:effectLst/>
                        </a:rPr>
                        <a:t>通過索引獲取字串中字元</a:t>
                      </a:r>
                      <a:endParaRPr lang="zh-CN"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1700" dirty="0" smtClean="0">
                          <a:solidFill>
                            <a:srgbClr val="0055AA"/>
                          </a:solidFill>
                          <a:effectLst/>
                          <a:latin typeface="Menlo"/>
                        </a:rPr>
                        <a:t>a</a:t>
                      </a:r>
                      <a:r>
                        <a:rPr lang="en-US" sz="1700" dirty="0" smtClean="0">
                          <a:solidFill>
                            <a:srgbClr val="808000"/>
                          </a:solidFill>
                          <a:effectLst/>
                          <a:latin typeface="Menlo"/>
                        </a:rPr>
                        <a:t>[</a:t>
                      </a:r>
                      <a:r>
                        <a:rPr lang="en-US" sz="1700" dirty="0" smtClean="0">
                          <a:solidFill>
                            <a:srgbClr val="800000"/>
                          </a:solidFill>
                          <a:effectLst/>
                          <a:latin typeface="Menlo"/>
                        </a:rPr>
                        <a:t>1</a:t>
                      </a:r>
                      <a:r>
                        <a:rPr lang="en-US" sz="1700" dirty="0" smtClean="0">
                          <a:solidFill>
                            <a:srgbClr val="808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endParaRPr lang="zh-TW" altLang="en-US"/>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381923">
                <a:tc>
                  <a:txBody>
                    <a:bodyPr/>
                    <a:lstStyle/>
                    <a:p>
                      <a:pPr fontAlgn="t"/>
                      <a:r>
                        <a:rPr lang="en-US" altLang="zh-TW" sz="1700">
                          <a:effectLst/>
                        </a:rPr>
                        <a:t>[ : ]</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TW" altLang="en-US" sz="1700" smtClean="0">
                          <a:effectLst/>
                        </a:rPr>
                        <a:t>截取字串中的一部分</a:t>
                      </a:r>
                      <a:endParaRPr lang="zh-TW"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1700" dirty="0" smtClean="0">
                          <a:solidFill>
                            <a:srgbClr val="0055AA"/>
                          </a:solidFill>
                          <a:effectLst/>
                          <a:latin typeface="Menlo"/>
                        </a:rPr>
                        <a:t>a</a:t>
                      </a:r>
                      <a:r>
                        <a:rPr lang="en-US" sz="1700" dirty="0" smtClean="0">
                          <a:solidFill>
                            <a:srgbClr val="808000"/>
                          </a:solidFill>
                          <a:effectLst/>
                          <a:latin typeface="Menlo"/>
                        </a:rPr>
                        <a:t>[</a:t>
                      </a:r>
                      <a:r>
                        <a:rPr lang="en-US" sz="1700" dirty="0" smtClean="0">
                          <a:solidFill>
                            <a:srgbClr val="800000"/>
                          </a:solidFill>
                          <a:effectLst/>
                          <a:latin typeface="Menlo"/>
                        </a:rPr>
                        <a:t>1</a:t>
                      </a:r>
                      <a:r>
                        <a:rPr lang="en-US" sz="1700" dirty="0" smtClean="0">
                          <a:solidFill>
                            <a:srgbClr val="808080"/>
                          </a:solidFill>
                          <a:effectLst/>
                          <a:latin typeface="Menlo"/>
                        </a:rPr>
                        <a:t>:</a:t>
                      </a:r>
                      <a:r>
                        <a:rPr lang="en-US" sz="1700" dirty="0" smtClean="0">
                          <a:solidFill>
                            <a:srgbClr val="800000"/>
                          </a:solidFill>
                          <a:effectLst/>
                          <a:latin typeface="Menlo"/>
                        </a:rPr>
                        <a:t>4</a:t>
                      </a:r>
                      <a:r>
                        <a:rPr lang="en-US" sz="1700" dirty="0" smtClean="0">
                          <a:solidFill>
                            <a:srgbClr val="808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endParaRPr lang="zh-TW" altLang="en-US"/>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38917">
                <a:tc>
                  <a:txBody>
                    <a:bodyPr/>
                    <a:lstStyle/>
                    <a:p>
                      <a:pPr fontAlgn="t"/>
                      <a:r>
                        <a:rPr lang="en-US" sz="1700">
                          <a:effectLst/>
                        </a:rPr>
                        <a:t>in</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700" dirty="0" smtClean="0">
                          <a:effectLst/>
                        </a:rPr>
                        <a:t>成員運算子 </a:t>
                      </a:r>
                      <a:endParaRPr lang="en-US" altLang="zh-CN" sz="1700" dirty="0" smtClean="0">
                        <a:effectLst/>
                      </a:endParaRPr>
                    </a:p>
                    <a:p>
                      <a:pPr fontAlgn="t"/>
                      <a:r>
                        <a:rPr lang="zh-CN" altLang="en-US" sz="1700" dirty="0" smtClean="0">
                          <a:effectLst/>
                        </a:rPr>
                        <a:t>如果字串中包含給定的字元返回 </a:t>
                      </a:r>
                      <a:r>
                        <a:rPr lang="en-US" altLang="zh-CN" sz="1700" dirty="0" smtClean="0">
                          <a:effectLst/>
                        </a:rPr>
                        <a:t>True</a:t>
                      </a:r>
                      <a:endParaRPr lang="en-US" altLang="zh-CN"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1700" dirty="0" smtClean="0">
                          <a:solidFill>
                            <a:srgbClr val="8B0000"/>
                          </a:solidFill>
                          <a:effectLst/>
                          <a:latin typeface="Menlo"/>
                        </a:rPr>
                        <a:t>"</a:t>
                      </a:r>
                      <a:r>
                        <a:rPr lang="en-US" sz="1700" dirty="0">
                          <a:solidFill>
                            <a:srgbClr val="AA1111"/>
                          </a:solidFill>
                          <a:effectLst/>
                          <a:latin typeface="Menlo"/>
                        </a:rPr>
                        <a:t>H</a:t>
                      </a:r>
                      <a:r>
                        <a:rPr lang="en-US" sz="1700" dirty="0">
                          <a:solidFill>
                            <a:srgbClr val="8B0000"/>
                          </a:solidFill>
                          <a:effectLst/>
                          <a:latin typeface="Menlo"/>
                        </a:rPr>
                        <a:t>"</a:t>
                      </a:r>
                      <a:r>
                        <a:rPr lang="en-US" sz="1700" dirty="0">
                          <a:solidFill>
                            <a:srgbClr val="808080"/>
                          </a:solidFill>
                          <a:effectLst/>
                          <a:latin typeface="Menlo"/>
                        </a:rPr>
                        <a:t> </a:t>
                      </a:r>
                      <a:r>
                        <a:rPr lang="en-US" sz="1700" dirty="0">
                          <a:solidFill>
                            <a:srgbClr val="008000"/>
                          </a:solidFill>
                          <a:effectLst/>
                          <a:latin typeface="Menlo"/>
                        </a:rPr>
                        <a:t>in</a:t>
                      </a:r>
                      <a:r>
                        <a:rPr lang="en-US" sz="1700" dirty="0">
                          <a:solidFill>
                            <a:srgbClr val="808080"/>
                          </a:solidFill>
                          <a:effectLst/>
                          <a:latin typeface="Menlo"/>
                        </a:rPr>
                        <a:t> </a:t>
                      </a:r>
                      <a:r>
                        <a:rPr lang="en-US" sz="1700" dirty="0" smtClean="0">
                          <a:solidFill>
                            <a:srgbClr val="0055AA"/>
                          </a:solidFill>
                          <a:effectLst/>
                          <a:latin typeface="Menlo"/>
                        </a:rPr>
                        <a:t>a</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endParaRPr lang="zh-TW" altLang="en-US"/>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38917">
                <a:tc>
                  <a:txBody>
                    <a:bodyPr/>
                    <a:lstStyle/>
                    <a:p>
                      <a:pPr fontAlgn="t"/>
                      <a:r>
                        <a:rPr lang="en-US" sz="1700">
                          <a:effectLst/>
                        </a:rPr>
                        <a:t>not in</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700" dirty="0" smtClean="0">
                          <a:effectLst/>
                        </a:rPr>
                        <a:t>成員運算子 </a:t>
                      </a:r>
                      <a:endParaRPr lang="en-US" altLang="zh-CN" sz="1700" dirty="0" smtClean="0">
                        <a:effectLst/>
                      </a:endParaRPr>
                    </a:p>
                    <a:p>
                      <a:pPr fontAlgn="t"/>
                      <a:r>
                        <a:rPr lang="zh-CN" altLang="en-US" sz="1700" dirty="0" smtClean="0">
                          <a:effectLst/>
                        </a:rPr>
                        <a:t>如果字串中不包含給定的字元返回 </a:t>
                      </a:r>
                      <a:r>
                        <a:rPr lang="en-US" altLang="zh-CN" sz="1700" dirty="0" smtClean="0">
                          <a:effectLst/>
                        </a:rPr>
                        <a:t>True</a:t>
                      </a:r>
                      <a:endParaRPr lang="en-US" altLang="zh-CN"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1700" dirty="0" smtClean="0">
                          <a:solidFill>
                            <a:srgbClr val="8B0000"/>
                          </a:solidFill>
                          <a:effectLst/>
                          <a:latin typeface="Menlo"/>
                        </a:rPr>
                        <a:t>"</a:t>
                      </a:r>
                      <a:r>
                        <a:rPr lang="en-US" sz="1700" dirty="0">
                          <a:solidFill>
                            <a:srgbClr val="AA1111"/>
                          </a:solidFill>
                          <a:effectLst/>
                          <a:latin typeface="Menlo"/>
                        </a:rPr>
                        <a:t>M</a:t>
                      </a:r>
                      <a:r>
                        <a:rPr lang="en-US" sz="1700" dirty="0">
                          <a:solidFill>
                            <a:srgbClr val="8B0000"/>
                          </a:solidFill>
                          <a:effectLst/>
                          <a:latin typeface="Menlo"/>
                        </a:rPr>
                        <a:t>"</a:t>
                      </a:r>
                      <a:r>
                        <a:rPr lang="en-US" sz="1700" dirty="0">
                          <a:solidFill>
                            <a:srgbClr val="808080"/>
                          </a:solidFill>
                          <a:effectLst/>
                          <a:latin typeface="Menlo"/>
                        </a:rPr>
                        <a:t> </a:t>
                      </a:r>
                      <a:r>
                        <a:rPr lang="en-US" sz="1700" dirty="0">
                          <a:solidFill>
                            <a:srgbClr val="008000"/>
                          </a:solidFill>
                          <a:effectLst/>
                          <a:latin typeface="Menlo"/>
                        </a:rPr>
                        <a:t>not</a:t>
                      </a:r>
                      <a:r>
                        <a:rPr lang="en-US" sz="1700" dirty="0">
                          <a:solidFill>
                            <a:srgbClr val="808080"/>
                          </a:solidFill>
                          <a:effectLst/>
                          <a:latin typeface="Menlo"/>
                        </a:rPr>
                        <a:t> </a:t>
                      </a:r>
                      <a:r>
                        <a:rPr lang="en-US" sz="1700" dirty="0">
                          <a:solidFill>
                            <a:srgbClr val="008000"/>
                          </a:solidFill>
                          <a:effectLst/>
                          <a:latin typeface="Menlo"/>
                        </a:rPr>
                        <a:t>in</a:t>
                      </a:r>
                      <a:r>
                        <a:rPr lang="en-US" sz="1700" dirty="0">
                          <a:solidFill>
                            <a:srgbClr val="808080"/>
                          </a:solidFill>
                          <a:effectLst/>
                          <a:latin typeface="Menlo"/>
                        </a:rPr>
                        <a:t> </a:t>
                      </a:r>
                      <a:r>
                        <a:rPr lang="en-US" sz="1700" dirty="0" smtClean="0">
                          <a:solidFill>
                            <a:srgbClr val="0055AA"/>
                          </a:solidFill>
                          <a:effectLst/>
                          <a:latin typeface="Menlo"/>
                        </a:rPr>
                        <a:t>a</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endParaRPr lang="zh-TW" altLang="en-US" dirty="0"/>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bl>
          </a:graphicData>
        </a:graphic>
      </p:graphicFrame>
      <p:sp>
        <p:nvSpPr>
          <p:cNvPr id="3" name="矩形 2"/>
          <p:cNvSpPr/>
          <p:nvPr/>
        </p:nvSpPr>
        <p:spPr>
          <a:xfrm>
            <a:off x="467544" y="188640"/>
            <a:ext cx="6840760" cy="584775"/>
          </a:xfrm>
          <a:prstGeom prst="rect">
            <a:avLst/>
          </a:prstGeom>
        </p:spPr>
        <p:txBody>
          <a:bodyPr wrap="square">
            <a:spAutoFit/>
          </a:bodyPr>
          <a:lstStyle/>
          <a:p>
            <a:r>
              <a:rPr lang="en-US" altLang="zh-TW" sz="3200" dirty="0"/>
              <a:t>string</a:t>
            </a:r>
            <a:r>
              <a:rPr lang="zh-TW" altLang="en-US" sz="3200" dirty="0" smtClean="0"/>
              <a:t>字串資料</a:t>
            </a:r>
            <a:r>
              <a:rPr lang="zh-TW" altLang="en-US" sz="3200" dirty="0"/>
              <a:t>型態</a:t>
            </a:r>
            <a:r>
              <a:rPr lang="en-US" altLang="zh-TW" sz="3200" dirty="0"/>
              <a:t>(data type</a:t>
            </a:r>
            <a:r>
              <a:rPr lang="en-US" altLang="zh-TW" sz="3200" dirty="0" smtClean="0"/>
              <a:t>)</a:t>
            </a:r>
            <a:r>
              <a:rPr lang="ja-JP" altLang="en-US" sz="3200" dirty="0" smtClean="0">
                <a:latin typeface="標楷體" panose="03000509000000000000" pitchFamily="65" charset="-120"/>
                <a:ea typeface="標楷體" panose="03000509000000000000" pitchFamily="65" charset="-120"/>
              </a:rPr>
              <a:t>の</a:t>
            </a:r>
            <a:r>
              <a:rPr lang="zh-TW" altLang="en-US" sz="3200" dirty="0" smtClean="0"/>
              <a:t>運算</a:t>
            </a:r>
            <a:endParaRPr lang="zh-TW" altLang="en-US" sz="3200" dirty="0"/>
          </a:p>
        </p:txBody>
      </p:sp>
      <p:sp>
        <p:nvSpPr>
          <p:cNvPr id="4" name="矩形 3"/>
          <p:cNvSpPr/>
          <p:nvPr/>
        </p:nvSpPr>
        <p:spPr>
          <a:xfrm>
            <a:off x="467544" y="908720"/>
            <a:ext cx="2311467" cy="1077218"/>
          </a:xfrm>
          <a:prstGeom prst="rect">
            <a:avLst/>
          </a:prstGeom>
        </p:spPr>
        <p:txBody>
          <a:bodyPr wrap="none">
            <a:spAutoFit/>
          </a:bodyPr>
          <a:lstStyle/>
          <a:p>
            <a:r>
              <a:rPr lang="en-US" altLang="zh-TW" sz="3200" dirty="0"/>
              <a:t>a </a:t>
            </a:r>
            <a:r>
              <a:rPr lang="en-US" altLang="zh-TW" sz="3200" dirty="0" smtClean="0"/>
              <a:t>= “Hello”</a:t>
            </a:r>
            <a:endParaRPr lang="en-US" altLang="zh-TW" sz="3200" dirty="0"/>
          </a:p>
          <a:p>
            <a:r>
              <a:rPr lang="en-US" altLang="zh-TW" sz="3200" dirty="0" smtClean="0"/>
              <a:t>b =</a:t>
            </a:r>
            <a:r>
              <a:rPr lang="zh-TW" altLang="en-US" sz="3200" dirty="0" smtClean="0"/>
              <a:t> </a:t>
            </a:r>
            <a:r>
              <a:rPr lang="en-US" altLang="zh-TW" sz="3200" dirty="0"/>
              <a:t>"Python"</a:t>
            </a:r>
            <a:endParaRPr lang="zh-TW" altLang="en-US" sz="3200" dirty="0"/>
          </a:p>
        </p:txBody>
      </p:sp>
    </p:spTree>
    <p:extLst>
      <p:ext uri="{BB962C8B-B14F-4D97-AF65-F5344CB8AC3E}">
        <p14:creationId xmlns:p14="http://schemas.microsoft.com/office/powerpoint/2010/main" val="502594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239242873"/>
              </p:ext>
            </p:extLst>
          </p:nvPr>
        </p:nvGraphicFramePr>
        <p:xfrm>
          <a:off x="539552" y="1196752"/>
          <a:ext cx="7370752" cy="3134828"/>
        </p:xfrm>
        <a:graphic>
          <a:graphicData uri="http://schemas.openxmlformats.org/drawingml/2006/table">
            <a:tbl>
              <a:tblPr/>
              <a:tblGrid>
                <a:gridCol w="566981"/>
                <a:gridCol w="3401885"/>
                <a:gridCol w="1700943"/>
                <a:gridCol w="1700943"/>
              </a:tblGrid>
              <a:tr h="310535">
                <a:tc>
                  <a:txBody>
                    <a:bodyPr/>
                    <a:lstStyle/>
                    <a:p>
                      <a:pPr algn="l" fontAlgn="t"/>
                      <a:r>
                        <a:rPr lang="zh-TW" altLang="en-US" sz="1700" dirty="0" smtClean="0">
                          <a:solidFill>
                            <a:srgbClr val="FFFFFF"/>
                          </a:solidFill>
                          <a:effectLst/>
                        </a:rPr>
                        <a:t>運算</a:t>
                      </a:r>
                      <a:endParaRPr lang="zh-TW" altLang="en-US" sz="1700" dirty="0">
                        <a:solidFill>
                          <a:srgbClr val="FFFFFF"/>
                        </a:solidFill>
                        <a:effectLst/>
                      </a:endParaRP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700" dirty="0">
                          <a:solidFill>
                            <a:srgbClr val="FFFFFF"/>
                          </a:solidFill>
                          <a:effectLst/>
                        </a:rPr>
                        <a:t>描述</a:t>
                      </a: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700" dirty="0" smtClean="0">
                          <a:solidFill>
                            <a:srgbClr val="FFFFFF"/>
                          </a:solidFill>
                          <a:effectLst/>
                        </a:rPr>
                        <a:t>運算實例</a:t>
                      </a:r>
                      <a:endParaRPr lang="zh-TW" altLang="en-US" sz="1700" dirty="0">
                        <a:solidFill>
                          <a:srgbClr val="FFFFFF"/>
                        </a:solidFill>
                        <a:effectLst/>
                      </a:endParaRP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700" dirty="0" smtClean="0">
                          <a:solidFill>
                            <a:srgbClr val="FFFFFF"/>
                          </a:solidFill>
                          <a:effectLst/>
                        </a:rPr>
                        <a:t>運算結果</a:t>
                      </a:r>
                      <a:endParaRPr lang="zh-TW" altLang="en-US" sz="1700" dirty="0">
                        <a:solidFill>
                          <a:srgbClr val="FFFFFF"/>
                        </a:solidFill>
                        <a:effectLst/>
                      </a:endParaRPr>
                    </a:p>
                  </a:txBody>
                  <a:tcPr marL="26770" marR="26770" marT="26770" marB="26770">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r>
              <a:tr h="381923">
                <a:tc>
                  <a:txBody>
                    <a:bodyPr/>
                    <a:lstStyle/>
                    <a:p>
                      <a:pPr fontAlgn="t"/>
                      <a:r>
                        <a:rPr lang="en-US" altLang="zh-TW" sz="1700">
                          <a:effectLst/>
                        </a:rPr>
                        <a:t>+</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TW" altLang="en-US" sz="1700" smtClean="0">
                          <a:effectLst/>
                        </a:rPr>
                        <a:t>字元串連接</a:t>
                      </a:r>
                      <a:endParaRPr lang="zh-TW"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1700" dirty="0" smtClean="0">
                          <a:solidFill>
                            <a:srgbClr val="0055AA"/>
                          </a:solidFill>
                          <a:effectLst/>
                          <a:latin typeface="Menlo"/>
                        </a:rPr>
                        <a:t>a</a:t>
                      </a:r>
                      <a:r>
                        <a:rPr lang="en-US" sz="1700" dirty="0" smtClean="0">
                          <a:solidFill>
                            <a:srgbClr val="808080"/>
                          </a:solidFill>
                          <a:effectLst/>
                          <a:latin typeface="Menlo"/>
                        </a:rPr>
                        <a:t> </a:t>
                      </a:r>
                      <a:r>
                        <a:rPr lang="en-US" sz="1700" dirty="0">
                          <a:solidFill>
                            <a:srgbClr val="808080"/>
                          </a:solidFill>
                          <a:effectLst/>
                          <a:latin typeface="Menlo"/>
                        </a:rPr>
                        <a:t>+ </a:t>
                      </a:r>
                      <a:r>
                        <a:rPr lang="en-US" sz="1700" dirty="0" smtClean="0">
                          <a:solidFill>
                            <a:srgbClr val="0055AA"/>
                          </a:solidFill>
                          <a:effectLst/>
                          <a:latin typeface="Menlo"/>
                        </a:rPr>
                        <a:t>b</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altLang="zh-TW" sz="1700" dirty="0" smtClean="0">
                          <a:solidFill>
                            <a:srgbClr val="8B0000"/>
                          </a:solidFill>
                          <a:effectLst/>
                          <a:latin typeface="Menlo"/>
                        </a:rPr>
                        <a:t>'</a:t>
                      </a:r>
                      <a:r>
                        <a:rPr lang="en-US" altLang="zh-TW" sz="1700" dirty="0" err="1" smtClean="0">
                          <a:solidFill>
                            <a:srgbClr val="AA1111"/>
                          </a:solidFill>
                          <a:effectLst/>
                          <a:latin typeface="Menlo"/>
                        </a:rPr>
                        <a:t>HelloPython</a:t>
                      </a:r>
                      <a:r>
                        <a:rPr lang="en-US" altLang="zh-TW" sz="1700" dirty="0" smtClean="0">
                          <a:solidFill>
                            <a:srgbClr val="8B0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381923">
                <a:tc>
                  <a:txBody>
                    <a:bodyPr/>
                    <a:lstStyle/>
                    <a:p>
                      <a:pPr fontAlgn="t"/>
                      <a:r>
                        <a:rPr lang="zh-TW" altLang="en-US" sz="1700">
                          <a:effectLst/>
                        </a:rPr>
                        <a:t>*</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700" dirty="0" smtClean="0">
                          <a:effectLst/>
                        </a:rPr>
                        <a:t>重複輸出字串</a:t>
                      </a:r>
                      <a:endParaRPr lang="zh-CN"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1700" dirty="0" smtClean="0">
                          <a:solidFill>
                            <a:srgbClr val="0055AA"/>
                          </a:solidFill>
                          <a:effectLst/>
                          <a:latin typeface="Menlo"/>
                        </a:rPr>
                        <a:t>a</a:t>
                      </a:r>
                      <a:r>
                        <a:rPr lang="en-US" sz="1700" dirty="0" smtClean="0">
                          <a:solidFill>
                            <a:srgbClr val="808080"/>
                          </a:solidFill>
                          <a:effectLst/>
                          <a:latin typeface="Menlo"/>
                        </a:rPr>
                        <a:t> </a:t>
                      </a:r>
                      <a:r>
                        <a:rPr lang="en-US" sz="1700" dirty="0">
                          <a:solidFill>
                            <a:srgbClr val="808080"/>
                          </a:solidFill>
                          <a:effectLst/>
                          <a:latin typeface="Menlo"/>
                        </a:rPr>
                        <a:t>* </a:t>
                      </a:r>
                      <a:r>
                        <a:rPr lang="en-US" sz="1700" dirty="0" smtClean="0">
                          <a:solidFill>
                            <a:srgbClr val="800000"/>
                          </a:solidFill>
                          <a:effectLst/>
                          <a:latin typeface="Menlo"/>
                        </a:rPr>
                        <a:t>2</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altLang="zh-TW" sz="1700" dirty="0" smtClean="0">
                          <a:solidFill>
                            <a:srgbClr val="8B0000"/>
                          </a:solidFill>
                          <a:effectLst/>
                          <a:latin typeface="Menlo"/>
                        </a:rPr>
                        <a:t>'</a:t>
                      </a:r>
                      <a:r>
                        <a:rPr lang="en-US" altLang="zh-TW" sz="1700" dirty="0" err="1" smtClean="0">
                          <a:solidFill>
                            <a:srgbClr val="AA1111"/>
                          </a:solidFill>
                          <a:effectLst/>
                          <a:latin typeface="Menlo"/>
                        </a:rPr>
                        <a:t>HelloHello</a:t>
                      </a:r>
                      <a:r>
                        <a:rPr lang="en-US" altLang="zh-TW" sz="1700" dirty="0" smtClean="0">
                          <a:solidFill>
                            <a:srgbClr val="8B0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381923">
                <a:tc>
                  <a:txBody>
                    <a:bodyPr/>
                    <a:lstStyle/>
                    <a:p>
                      <a:pPr fontAlgn="t"/>
                      <a:r>
                        <a:rPr lang="en-US" altLang="zh-TW" sz="1700">
                          <a:effectLst/>
                        </a:rPr>
                        <a:t>[]</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700" smtClean="0">
                          <a:effectLst/>
                        </a:rPr>
                        <a:t>通過索引獲取字串中字元</a:t>
                      </a:r>
                      <a:endParaRPr lang="zh-CN"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1700" dirty="0" smtClean="0">
                          <a:solidFill>
                            <a:srgbClr val="0055AA"/>
                          </a:solidFill>
                          <a:effectLst/>
                          <a:latin typeface="Menlo"/>
                        </a:rPr>
                        <a:t>a</a:t>
                      </a:r>
                      <a:r>
                        <a:rPr lang="en-US" sz="1700" dirty="0" smtClean="0">
                          <a:solidFill>
                            <a:srgbClr val="808000"/>
                          </a:solidFill>
                          <a:effectLst/>
                          <a:latin typeface="Menlo"/>
                        </a:rPr>
                        <a:t>[</a:t>
                      </a:r>
                      <a:r>
                        <a:rPr lang="en-US" sz="1700" dirty="0" smtClean="0">
                          <a:solidFill>
                            <a:srgbClr val="800000"/>
                          </a:solidFill>
                          <a:effectLst/>
                          <a:latin typeface="Menlo"/>
                        </a:rPr>
                        <a:t>1</a:t>
                      </a:r>
                      <a:r>
                        <a:rPr lang="en-US" sz="1700" dirty="0" smtClean="0">
                          <a:solidFill>
                            <a:srgbClr val="808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altLang="zh-TW" sz="1700" dirty="0" smtClean="0">
                          <a:solidFill>
                            <a:srgbClr val="8B0000"/>
                          </a:solidFill>
                          <a:effectLst/>
                          <a:latin typeface="Menlo"/>
                        </a:rPr>
                        <a:t>'</a:t>
                      </a:r>
                      <a:r>
                        <a:rPr lang="en-US" altLang="zh-TW" sz="1700" dirty="0" smtClean="0">
                          <a:solidFill>
                            <a:srgbClr val="AA1111"/>
                          </a:solidFill>
                          <a:effectLst/>
                          <a:latin typeface="Menlo"/>
                        </a:rPr>
                        <a:t>e</a:t>
                      </a:r>
                      <a:r>
                        <a:rPr lang="en-US" altLang="zh-TW" sz="1700" dirty="0" smtClean="0">
                          <a:solidFill>
                            <a:srgbClr val="8B0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381923">
                <a:tc>
                  <a:txBody>
                    <a:bodyPr/>
                    <a:lstStyle/>
                    <a:p>
                      <a:pPr fontAlgn="t"/>
                      <a:r>
                        <a:rPr lang="en-US" altLang="zh-TW" sz="1700">
                          <a:effectLst/>
                        </a:rPr>
                        <a:t>[ : ]</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TW" altLang="en-US" sz="1700" smtClean="0">
                          <a:effectLst/>
                        </a:rPr>
                        <a:t>截取字串中的一部分</a:t>
                      </a:r>
                      <a:endParaRPr lang="zh-TW" altLang="en-US"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1700" dirty="0" smtClean="0">
                          <a:solidFill>
                            <a:srgbClr val="0055AA"/>
                          </a:solidFill>
                          <a:effectLst/>
                          <a:latin typeface="Menlo"/>
                        </a:rPr>
                        <a:t>a</a:t>
                      </a:r>
                      <a:r>
                        <a:rPr lang="en-US" sz="1700" dirty="0" smtClean="0">
                          <a:solidFill>
                            <a:srgbClr val="808000"/>
                          </a:solidFill>
                          <a:effectLst/>
                          <a:latin typeface="Menlo"/>
                        </a:rPr>
                        <a:t>[</a:t>
                      </a:r>
                      <a:r>
                        <a:rPr lang="en-US" sz="1700" dirty="0" smtClean="0">
                          <a:solidFill>
                            <a:srgbClr val="800000"/>
                          </a:solidFill>
                          <a:effectLst/>
                          <a:latin typeface="Menlo"/>
                        </a:rPr>
                        <a:t>1</a:t>
                      </a:r>
                      <a:r>
                        <a:rPr lang="en-US" sz="1700" dirty="0" smtClean="0">
                          <a:solidFill>
                            <a:srgbClr val="808080"/>
                          </a:solidFill>
                          <a:effectLst/>
                          <a:latin typeface="Menlo"/>
                        </a:rPr>
                        <a:t>:</a:t>
                      </a:r>
                      <a:r>
                        <a:rPr lang="en-US" sz="1700" dirty="0" smtClean="0">
                          <a:solidFill>
                            <a:srgbClr val="800000"/>
                          </a:solidFill>
                          <a:effectLst/>
                          <a:latin typeface="Menlo"/>
                        </a:rPr>
                        <a:t>4</a:t>
                      </a:r>
                      <a:r>
                        <a:rPr lang="en-US" sz="1700" dirty="0" smtClean="0">
                          <a:solidFill>
                            <a:srgbClr val="808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altLang="zh-TW" sz="1700" dirty="0" smtClean="0">
                          <a:solidFill>
                            <a:srgbClr val="8B0000"/>
                          </a:solidFill>
                          <a:effectLst/>
                          <a:latin typeface="Menlo"/>
                        </a:rPr>
                        <a:t>'</a:t>
                      </a:r>
                      <a:r>
                        <a:rPr lang="en-US" altLang="zh-TW" sz="1700" dirty="0" smtClean="0">
                          <a:solidFill>
                            <a:srgbClr val="AA1111"/>
                          </a:solidFill>
                          <a:effectLst/>
                          <a:latin typeface="Menlo"/>
                        </a:rPr>
                        <a:t>ell</a:t>
                      </a:r>
                      <a:r>
                        <a:rPr lang="en-US" altLang="zh-TW" sz="1700" dirty="0" smtClean="0">
                          <a:solidFill>
                            <a:srgbClr val="8B0000"/>
                          </a:solidFill>
                          <a:effectLst/>
                          <a:latin typeface="Menlo"/>
                        </a:rPr>
                        <a:t>'</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38917">
                <a:tc>
                  <a:txBody>
                    <a:bodyPr/>
                    <a:lstStyle/>
                    <a:p>
                      <a:pPr fontAlgn="t"/>
                      <a:r>
                        <a:rPr lang="en-US" sz="1700">
                          <a:effectLst/>
                        </a:rPr>
                        <a:t>in</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700" smtClean="0">
                          <a:effectLst/>
                        </a:rPr>
                        <a:t>成員運算子 </a:t>
                      </a:r>
                      <a:r>
                        <a:rPr lang="en-US" altLang="zh-CN" sz="1700" smtClean="0">
                          <a:effectLst/>
                        </a:rPr>
                        <a:t>- </a:t>
                      </a:r>
                      <a:r>
                        <a:rPr lang="zh-CN" altLang="en-US" sz="1700" smtClean="0">
                          <a:effectLst/>
                        </a:rPr>
                        <a:t>如果字串中包含給定的字元返回 </a:t>
                      </a:r>
                      <a:r>
                        <a:rPr lang="en-US" altLang="zh-CN" sz="1700" smtClean="0">
                          <a:effectLst/>
                        </a:rPr>
                        <a:t>True</a:t>
                      </a:r>
                      <a:endParaRPr lang="en-US" altLang="zh-CN" sz="1700" dirty="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en-US" sz="1700" dirty="0" smtClean="0">
                          <a:solidFill>
                            <a:srgbClr val="8B0000"/>
                          </a:solidFill>
                          <a:effectLst/>
                          <a:latin typeface="Menlo"/>
                        </a:rPr>
                        <a:t>"</a:t>
                      </a:r>
                      <a:r>
                        <a:rPr lang="en-US" sz="1700" dirty="0">
                          <a:solidFill>
                            <a:srgbClr val="AA1111"/>
                          </a:solidFill>
                          <a:effectLst/>
                          <a:latin typeface="Menlo"/>
                        </a:rPr>
                        <a:t>H</a:t>
                      </a:r>
                      <a:r>
                        <a:rPr lang="en-US" sz="1700" dirty="0">
                          <a:solidFill>
                            <a:srgbClr val="8B0000"/>
                          </a:solidFill>
                          <a:effectLst/>
                          <a:latin typeface="Menlo"/>
                        </a:rPr>
                        <a:t>"</a:t>
                      </a:r>
                      <a:r>
                        <a:rPr lang="en-US" sz="1700" dirty="0">
                          <a:solidFill>
                            <a:srgbClr val="808080"/>
                          </a:solidFill>
                          <a:effectLst/>
                          <a:latin typeface="Menlo"/>
                        </a:rPr>
                        <a:t> </a:t>
                      </a:r>
                      <a:r>
                        <a:rPr lang="en-US" sz="1700" dirty="0">
                          <a:solidFill>
                            <a:srgbClr val="008000"/>
                          </a:solidFill>
                          <a:effectLst/>
                          <a:latin typeface="Menlo"/>
                        </a:rPr>
                        <a:t>in</a:t>
                      </a:r>
                      <a:r>
                        <a:rPr lang="en-US" sz="1700" dirty="0">
                          <a:solidFill>
                            <a:srgbClr val="808080"/>
                          </a:solidFill>
                          <a:effectLst/>
                          <a:latin typeface="Menlo"/>
                        </a:rPr>
                        <a:t> </a:t>
                      </a:r>
                      <a:r>
                        <a:rPr lang="en-US" sz="1700" dirty="0" smtClean="0">
                          <a:solidFill>
                            <a:srgbClr val="0055AA"/>
                          </a:solidFill>
                          <a:effectLst/>
                          <a:latin typeface="Menlo"/>
                        </a:rPr>
                        <a:t>a</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marL="0" marR="0" lvl="0" indent="0" algn="l" defTabSz="914400" rtl="0" eaLnBrk="1" fontAlgn="t" latinLnBrk="1" hangingPunct="1">
                        <a:lnSpc>
                          <a:spcPct val="100000"/>
                        </a:lnSpc>
                        <a:spcBef>
                          <a:spcPts val="0"/>
                        </a:spcBef>
                        <a:spcAft>
                          <a:spcPts val="0"/>
                        </a:spcAft>
                        <a:buClrTx/>
                        <a:buSzTx/>
                        <a:buFontTx/>
                        <a:buNone/>
                        <a:tabLst/>
                        <a:defRPr/>
                      </a:pPr>
                      <a:r>
                        <a:rPr lang="en-US" altLang="zh-TW" sz="1700" dirty="0" smtClean="0">
                          <a:solidFill>
                            <a:srgbClr val="008000"/>
                          </a:solidFill>
                          <a:effectLst/>
                          <a:latin typeface="Menlo"/>
                        </a:rPr>
                        <a:t>True</a:t>
                      </a:r>
                      <a:endParaRPr lang="en-US" altLang="zh-TW" sz="1700" dirty="0" smtClean="0">
                        <a:effectLst/>
                        <a:latin typeface="Menlo"/>
                      </a:endParaRPr>
                    </a:p>
                    <a:p>
                      <a:pPr fontAlgn="t" latinLnBrk="1"/>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38917">
                <a:tc>
                  <a:txBody>
                    <a:bodyPr/>
                    <a:lstStyle/>
                    <a:p>
                      <a:pPr fontAlgn="t"/>
                      <a:r>
                        <a:rPr lang="en-US" sz="1700">
                          <a:effectLst/>
                        </a:rPr>
                        <a:t>not in</a:t>
                      </a: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700" smtClean="0">
                          <a:effectLst/>
                        </a:rPr>
                        <a:t>成員運算子 </a:t>
                      </a:r>
                      <a:r>
                        <a:rPr lang="en-US" altLang="zh-CN" sz="1700" smtClean="0">
                          <a:effectLst/>
                        </a:rPr>
                        <a:t>- </a:t>
                      </a:r>
                      <a:r>
                        <a:rPr lang="zh-CN" altLang="en-US" sz="1700" smtClean="0">
                          <a:effectLst/>
                        </a:rPr>
                        <a:t>如果字串中不包含給定的字元返回 </a:t>
                      </a:r>
                      <a:r>
                        <a:rPr lang="en-US" altLang="zh-CN" sz="1700" smtClean="0">
                          <a:effectLst/>
                        </a:rPr>
                        <a:t>True</a:t>
                      </a:r>
                      <a:endParaRPr lang="en-US" altLang="zh-CN" sz="1700">
                        <a:effectLst/>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en-US" sz="1700" dirty="0" smtClean="0">
                          <a:solidFill>
                            <a:srgbClr val="8B0000"/>
                          </a:solidFill>
                          <a:effectLst/>
                          <a:latin typeface="Menlo"/>
                        </a:rPr>
                        <a:t>"</a:t>
                      </a:r>
                      <a:r>
                        <a:rPr lang="en-US" sz="1700" dirty="0">
                          <a:solidFill>
                            <a:srgbClr val="AA1111"/>
                          </a:solidFill>
                          <a:effectLst/>
                          <a:latin typeface="Menlo"/>
                        </a:rPr>
                        <a:t>M</a:t>
                      </a:r>
                      <a:r>
                        <a:rPr lang="en-US" sz="1700" dirty="0">
                          <a:solidFill>
                            <a:srgbClr val="8B0000"/>
                          </a:solidFill>
                          <a:effectLst/>
                          <a:latin typeface="Menlo"/>
                        </a:rPr>
                        <a:t>"</a:t>
                      </a:r>
                      <a:r>
                        <a:rPr lang="en-US" sz="1700" dirty="0">
                          <a:solidFill>
                            <a:srgbClr val="808080"/>
                          </a:solidFill>
                          <a:effectLst/>
                          <a:latin typeface="Menlo"/>
                        </a:rPr>
                        <a:t> </a:t>
                      </a:r>
                      <a:r>
                        <a:rPr lang="en-US" sz="1700" dirty="0">
                          <a:solidFill>
                            <a:srgbClr val="008000"/>
                          </a:solidFill>
                          <a:effectLst/>
                          <a:latin typeface="Menlo"/>
                        </a:rPr>
                        <a:t>not</a:t>
                      </a:r>
                      <a:r>
                        <a:rPr lang="en-US" sz="1700" dirty="0">
                          <a:solidFill>
                            <a:srgbClr val="808080"/>
                          </a:solidFill>
                          <a:effectLst/>
                          <a:latin typeface="Menlo"/>
                        </a:rPr>
                        <a:t> </a:t>
                      </a:r>
                      <a:r>
                        <a:rPr lang="en-US" sz="1700" dirty="0">
                          <a:solidFill>
                            <a:srgbClr val="008000"/>
                          </a:solidFill>
                          <a:effectLst/>
                          <a:latin typeface="Menlo"/>
                        </a:rPr>
                        <a:t>in</a:t>
                      </a:r>
                      <a:r>
                        <a:rPr lang="en-US" sz="1700" dirty="0">
                          <a:solidFill>
                            <a:srgbClr val="808080"/>
                          </a:solidFill>
                          <a:effectLst/>
                          <a:latin typeface="Menlo"/>
                        </a:rPr>
                        <a:t> </a:t>
                      </a:r>
                      <a:r>
                        <a:rPr lang="en-US" sz="1700" dirty="0" smtClean="0">
                          <a:solidFill>
                            <a:srgbClr val="0055AA"/>
                          </a:solidFill>
                          <a:effectLst/>
                          <a:latin typeface="Menlo"/>
                        </a:rPr>
                        <a:t>a</a:t>
                      </a:r>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marL="0" marR="0" lvl="0" indent="0" algn="l" defTabSz="914400" rtl="0" eaLnBrk="1" fontAlgn="t" latinLnBrk="1" hangingPunct="1">
                        <a:lnSpc>
                          <a:spcPct val="100000"/>
                        </a:lnSpc>
                        <a:spcBef>
                          <a:spcPts val="0"/>
                        </a:spcBef>
                        <a:spcAft>
                          <a:spcPts val="0"/>
                        </a:spcAft>
                        <a:buClrTx/>
                        <a:buSzTx/>
                        <a:buFontTx/>
                        <a:buNone/>
                        <a:tabLst/>
                        <a:defRPr/>
                      </a:pPr>
                      <a:r>
                        <a:rPr lang="en-US" altLang="zh-TW" sz="1700" dirty="0" smtClean="0">
                          <a:solidFill>
                            <a:srgbClr val="008000"/>
                          </a:solidFill>
                          <a:effectLst/>
                          <a:latin typeface="Menlo"/>
                        </a:rPr>
                        <a:t>True</a:t>
                      </a:r>
                      <a:endParaRPr lang="en-US" altLang="zh-TW" sz="1700" dirty="0" smtClean="0">
                        <a:effectLst/>
                        <a:latin typeface="Menlo"/>
                      </a:endParaRPr>
                    </a:p>
                    <a:p>
                      <a:pPr fontAlgn="t" latinLnBrk="1"/>
                      <a:endParaRPr lang="en-US" sz="1700" dirty="0">
                        <a:effectLst/>
                        <a:latin typeface="Menlo"/>
                      </a:endParaRPr>
                    </a:p>
                  </a:txBody>
                  <a:tcPr marL="44617" marR="44617" marT="62464" marB="624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bl>
          </a:graphicData>
        </a:graphic>
      </p:graphicFrame>
      <p:sp>
        <p:nvSpPr>
          <p:cNvPr id="3" name="矩形 2"/>
          <p:cNvSpPr/>
          <p:nvPr/>
        </p:nvSpPr>
        <p:spPr>
          <a:xfrm>
            <a:off x="467544" y="188640"/>
            <a:ext cx="6840760" cy="584775"/>
          </a:xfrm>
          <a:prstGeom prst="rect">
            <a:avLst/>
          </a:prstGeom>
        </p:spPr>
        <p:txBody>
          <a:bodyPr wrap="square">
            <a:spAutoFit/>
          </a:bodyPr>
          <a:lstStyle/>
          <a:p>
            <a:r>
              <a:rPr lang="en-US" altLang="zh-TW" sz="3200" dirty="0"/>
              <a:t>string</a:t>
            </a:r>
            <a:r>
              <a:rPr lang="zh-TW" altLang="en-US" sz="3200" dirty="0" smtClean="0"/>
              <a:t>字串資料</a:t>
            </a:r>
            <a:r>
              <a:rPr lang="zh-TW" altLang="en-US" sz="3200" dirty="0"/>
              <a:t>型態</a:t>
            </a:r>
            <a:r>
              <a:rPr lang="en-US" altLang="zh-TW" sz="3200" dirty="0"/>
              <a:t>(data type</a:t>
            </a:r>
            <a:r>
              <a:rPr lang="en-US" altLang="zh-TW" sz="3200" dirty="0" smtClean="0"/>
              <a:t>)</a:t>
            </a:r>
            <a:r>
              <a:rPr lang="ja-JP" altLang="en-US" sz="3200" dirty="0" smtClean="0">
                <a:latin typeface="標楷體" panose="03000509000000000000" pitchFamily="65" charset="-120"/>
                <a:ea typeface="標楷體" panose="03000509000000000000" pitchFamily="65" charset="-120"/>
              </a:rPr>
              <a:t>の</a:t>
            </a:r>
            <a:r>
              <a:rPr lang="zh-TW" altLang="en-US" sz="3200" dirty="0" smtClean="0"/>
              <a:t>運算</a:t>
            </a:r>
            <a:endParaRPr lang="zh-TW" altLang="en-US" sz="3200" dirty="0"/>
          </a:p>
        </p:txBody>
      </p:sp>
    </p:spTree>
    <p:extLst>
      <p:ext uri="{BB962C8B-B14F-4D97-AF65-F5344CB8AC3E}">
        <p14:creationId xmlns:p14="http://schemas.microsoft.com/office/powerpoint/2010/main" val="2465618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859594857"/>
              </p:ext>
            </p:extLst>
          </p:nvPr>
        </p:nvGraphicFramePr>
        <p:xfrm>
          <a:off x="323528" y="1340768"/>
          <a:ext cx="8712968" cy="4516298"/>
        </p:xfrm>
        <a:graphic>
          <a:graphicData uri="http://schemas.openxmlformats.org/drawingml/2006/table">
            <a:tbl>
              <a:tblPr/>
              <a:tblGrid>
                <a:gridCol w="3967512"/>
                <a:gridCol w="4745456"/>
              </a:tblGrid>
              <a:tr h="178819">
                <a:tc>
                  <a:txBody>
                    <a:bodyPr/>
                    <a:lstStyle/>
                    <a:p>
                      <a:pPr algn="l" fontAlgn="t"/>
                      <a:r>
                        <a:rPr lang="zh-TW" altLang="en-US" sz="1400" b="1" dirty="0" smtClean="0">
                          <a:solidFill>
                            <a:srgbClr val="FFFFFF"/>
                          </a:solidFill>
                          <a:effectLst/>
                        </a:rPr>
                        <a:t>方法</a:t>
                      </a:r>
                      <a:endParaRPr lang="zh-TW" altLang="en-US" sz="1400" dirty="0">
                        <a:solidFill>
                          <a:srgbClr val="FFFFFF"/>
                        </a:solidFill>
                        <a:effectLst/>
                      </a:endParaRPr>
                    </a:p>
                  </a:txBody>
                  <a:tcPr marL="15415" marR="15415" marT="15415" marB="1541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c>
                  <a:txBody>
                    <a:bodyPr/>
                    <a:lstStyle/>
                    <a:p>
                      <a:pPr algn="l" fontAlgn="t"/>
                      <a:r>
                        <a:rPr lang="zh-TW" altLang="en-US" sz="1400" b="1">
                          <a:solidFill>
                            <a:srgbClr val="FFFFFF"/>
                          </a:solidFill>
                          <a:effectLst/>
                        </a:rPr>
                        <a:t>描述</a:t>
                      </a:r>
                      <a:endParaRPr lang="zh-TW" altLang="en-US" sz="1400">
                        <a:solidFill>
                          <a:srgbClr val="FFFFFF"/>
                        </a:solidFill>
                        <a:effectLst/>
                      </a:endParaRPr>
                    </a:p>
                  </a:txBody>
                  <a:tcPr marL="15415" marR="15415" marT="15415" marB="1541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555555"/>
                    </a:solidFill>
                  </a:tcPr>
                </a:tc>
              </a:tr>
              <a:tr h="219926">
                <a:tc>
                  <a:txBody>
                    <a:bodyPr/>
                    <a:lstStyle/>
                    <a:p>
                      <a:pPr fontAlgn="t" latinLnBrk="1"/>
                      <a:r>
                        <a:rPr lang="en-US" sz="1800" u="sng" dirty="0" err="1">
                          <a:solidFill>
                            <a:srgbClr val="64854C"/>
                          </a:solidFill>
                          <a:effectLst/>
                          <a:latin typeface="Helvetica Neue"/>
                          <a:hlinkClick r:id="rId2"/>
                        </a:rPr>
                        <a:t>string.capitalize</a:t>
                      </a:r>
                      <a:r>
                        <a:rPr lang="en-US" sz="1800" u="sng" dirty="0">
                          <a:solidFill>
                            <a:srgbClr val="64854C"/>
                          </a:solidFill>
                          <a:effectLst/>
                          <a:latin typeface="Helvetica Neue"/>
                          <a:hlinkClick r:id="rId2"/>
                        </a:rPr>
                        <a:t>()</a:t>
                      </a:r>
                      <a:endParaRPr lang="en-US" sz="1800" dirty="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zh-CN" altLang="en-US" sz="1800" smtClean="0">
                          <a:effectLst/>
                          <a:latin typeface="Helvetica Neue"/>
                        </a:rPr>
                        <a:t>把字串的第一個字元大寫</a:t>
                      </a:r>
                      <a:endParaRPr lang="zh-CN" altLang="en-US" sz="180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367914">
                <a:tc>
                  <a:txBody>
                    <a:bodyPr/>
                    <a:lstStyle/>
                    <a:p>
                      <a:pPr fontAlgn="t" latinLnBrk="1"/>
                      <a:r>
                        <a:rPr lang="en-US" sz="1800" u="sng" dirty="0" err="1">
                          <a:solidFill>
                            <a:srgbClr val="64854C"/>
                          </a:solidFill>
                          <a:effectLst/>
                          <a:latin typeface="Helvetica Neue"/>
                          <a:hlinkClick r:id="rId3"/>
                        </a:rPr>
                        <a:t>string.center</a:t>
                      </a:r>
                      <a:r>
                        <a:rPr lang="en-US" sz="1800" u="sng" dirty="0">
                          <a:solidFill>
                            <a:srgbClr val="64854C"/>
                          </a:solidFill>
                          <a:effectLst/>
                          <a:latin typeface="Helvetica Neue"/>
                          <a:hlinkClick r:id="rId3"/>
                        </a:rPr>
                        <a:t>(width)</a:t>
                      </a:r>
                      <a:endParaRPr lang="en-US" sz="1800" dirty="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CN" altLang="en-US" sz="1800" dirty="0" smtClean="0">
                          <a:effectLst/>
                          <a:latin typeface="Helvetica Neue"/>
                        </a:rPr>
                        <a:t>返回一個原字串居中</a:t>
                      </a:r>
                      <a:r>
                        <a:rPr lang="en-US" altLang="zh-CN" sz="1800" dirty="0" smtClean="0">
                          <a:effectLst/>
                          <a:latin typeface="Helvetica Neue"/>
                        </a:rPr>
                        <a:t>,</a:t>
                      </a:r>
                      <a:r>
                        <a:rPr lang="zh-CN" altLang="en-US" sz="1800" dirty="0" smtClean="0">
                          <a:effectLst/>
                          <a:latin typeface="Helvetica Neue"/>
                        </a:rPr>
                        <a:t>並使用空格填充至長度 </a:t>
                      </a:r>
                      <a:r>
                        <a:rPr lang="en-US" altLang="zh-CN" sz="1800" dirty="0" smtClean="0">
                          <a:effectLst/>
                          <a:latin typeface="Helvetica Neue"/>
                        </a:rPr>
                        <a:t>width </a:t>
                      </a:r>
                      <a:r>
                        <a:rPr lang="zh-CN" altLang="en-US" sz="1800" dirty="0" smtClean="0">
                          <a:effectLst/>
                          <a:latin typeface="Helvetica Neue"/>
                        </a:rPr>
                        <a:t>的新字串</a:t>
                      </a:r>
                      <a:endParaRPr lang="zh-CN" altLang="en-US" sz="1800" dirty="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515902">
                <a:tc>
                  <a:txBody>
                    <a:bodyPr/>
                    <a:lstStyle/>
                    <a:p>
                      <a:pPr fontAlgn="t" latinLnBrk="1"/>
                      <a:r>
                        <a:rPr lang="en-US" sz="1800" b="1" u="sng" dirty="0" err="1">
                          <a:solidFill>
                            <a:srgbClr val="64854C"/>
                          </a:solidFill>
                          <a:effectLst/>
                          <a:latin typeface="Helvetica Neue"/>
                          <a:hlinkClick r:id="rId4"/>
                        </a:rPr>
                        <a:t>string.count</a:t>
                      </a:r>
                      <a:r>
                        <a:rPr lang="en-US" sz="1800" b="1" u="sng" dirty="0">
                          <a:solidFill>
                            <a:srgbClr val="64854C"/>
                          </a:solidFill>
                          <a:effectLst/>
                          <a:latin typeface="Helvetica Neue"/>
                          <a:hlinkClick r:id="rId4"/>
                        </a:rPr>
                        <a:t>(</a:t>
                      </a:r>
                      <a:r>
                        <a:rPr lang="en-US" sz="1800" b="1" u="sng" dirty="0" err="1">
                          <a:solidFill>
                            <a:srgbClr val="64854C"/>
                          </a:solidFill>
                          <a:effectLst/>
                          <a:latin typeface="Helvetica Neue"/>
                          <a:hlinkClick r:id="rId4"/>
                        </a:rPr>
                        <a:t>str</a:t>
                      </a:r>
                      <a:r>
                        <a:rPr lang="en-US" sz="1800" b="1" u="sng" dirty="0">
                          <a:solidFill>
                            <a:srgbClr val="64854C"/>
                          </a:solidFill>
                          <a:effectLst/>
                          <a:latin typeface="Helvetica Neue"/>
                          <a:hlinkClick r:id="rId4"/>
                        </a:rPr>
                        <a:t>, beg=0, end=</a:t>
                      </a:r>
                      <a:r>
                        <a:rPr lang="en-US" sz="1800" b="1" u="sng" dirty="0" err="1">
                          <a:solidFill>
                            <a:srgbClr val="64854C"/>
                          </a:solidFill>
                          <a:effectLst/>
                          <a:latin typeface="Helvetica Neue"/>
                          <a:hlinkClick r:id="rId4"/>
                        </a:rPr>
                        <a:t>len</a:t>
                      </a:r>
                      <a:r>
                        <a:rPr lang="en-US" sz="1800" b="1" u="sng" dirty="0">
                          <a:solidFill>
                            <a:srgbClr val="64854C"/>
                          </a:solidFill>
                          <a:effectLst/>
                          <a:latin typeface="Helvetica Neue"/>
                          <a:hlinkClick r:id="rId4"/>
                        </a:rPr>
                        <a:t>(string))</a:t>
                      </a:r>
                      <a:endParaRPr lang="en-US" sz="1800" dirty="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zh-TW" altLang="en-US" sz="1800">
                          <a:effectLst/>
                          <a:latin typeface="Helvetica Neue"/>
                        </a:rPr>
                        <a:t>返回 </a:t>
                      </a:r>
                      <a:r>
                        <a:rPr lang="en-US" sz="1800">
                          <a:effectLst/>
                          <a:latin typeface="Helvetica Neue"/>
                        </a:rPr>
                        <a:t>str </a:t>
                      </a:r>
                      <a:r>
                        <a:rPr lang="zh-TW" altLang="en-US" sz="1800">
                          <a:effectLst/>
                          <a:latin typeface="Helvetica Neue"/>
                        </a:rPr>
                        <a:t>在 </a:t>
                      </a:r>
                      <a:r>
                        <a:rPr lang="en-US" sz="1800">
                          <a:effectLst/>
                          <a:latin typeface="Helvetica Neue"/>
                        </a:rPr>
                        <a:t>string </a:t>
                      </a:r>
                      <a:r>
                        <a:rPr lang="zh-TW" altLang="en-US" sz="1800" smtClean="0">
                          <a:effectLst/>
                          <a:latin typeface="Helvetica Neue"/>
                        </a:rPr>
                        <a:t>裡面出現的次數，如果 </a:t>
                      </a:r>
                      <a:r>
                        <a:rPr lang="en-US" sz="1800" smtClean="0">
                          <a:effectLst/>
                          <a:latin typeface="Helvetica Neue"/>
                        </a:rPr>
                        <a:t>beg </a:t>
                      </a:r>
                      <a:r>
                        <a:rPr lang="zh-TW" altLang="en-US" sz="1800">
                          <a:effectLst/>
                          <a:latin typeface="Helvetica Neue"/>
                        </a:rPr>
                        <a:t>或者 </a:t>
                      </a:r>
                      <a:r>
                        <a:rPr lang="en-US" sz="1800">
                          <a:effectLst/>
                          <a:latin typeface="Helvetica Neue"/>
                        </a:rPr>
                        <a:t>end </a:t>
                      </a:r>
                      <a:r>
                        <a:rPr lang="zh-TW" altLang="en-US" sz="1800" smtClean="0">
                          <a:effectLst/>
                          <a:latin typeface="Helvetica Neue"/>
                        </a:rPr>
                        <a:t>指定則返回指定範圍內 </a:t>
                      </a:r>
                      <a:r>
                        <a:rPr lang="en-US" sz="1800" smtClean="0">
                          <a:effectLst/>
                          <a:latin typeface="Helvetica Neue"/>
                        </a:rPr>
                        <a:t>str </a:t>
                      </a:r>
                      <a:r>
                        <a:rPr lang="zh-TW" altLang="en-US" sz="1800" smtClean="0">
                          <a:effectLst/>
                          <a:latin typeface="Helvetica Neue"/>
                        </a:rPr>
                        <a:t>出現的次數</a:t>
                      </a:r>
                      <a:endParaRPr lang="zh-TW" altLang="en-US" sz="180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63890">
                <a:tc>
                  <a:txBody>
                    <a:bodyPr/>
                    <a:lstStyle/>
                    <a:p>
                      <a:pPr fontAlgn="t" latinLnBrk="1"/>
                      <a:r>
                        <a:rPr lang="en-US" sz="1800" u="sng">
                          <a:solidFill>
                            <a:srgbClr val="64854C"/>
                          </a:solidFill>
                          <a:effectLst/>
                          <a:latin typeface="Helvetica Neue"/>
                          <a:hlinkClick r:id="rId5"/>
                        </a:rPr>
                        <a:t>string.decode(encoding='UTF-8', errors='strict')</a:t>
                      </a:r>
                      <a:endParaRPr lang="en-US" sz="180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TW" altLang="en-US" sz="1800" dirty="0">
                          <a:effectLst/>
                          <a:latin typeface="Helvetica Neue"/>
                        </a:rPr>
                        <a:t>以 </a:t>
                      </a:r>
                      <a:r>
                        <a:rPr lang="en-US" sz="1800">
                          <a:effectLst/>
                          <a:latin typeface="Helvetica Neue"/>
                        </a:rPr>
                        <a:t>encoding </a:t>
                      </a:r>
                      <a:r>
                        <a:rPr lang="zh-TW" altLang="en-US" sz="1800" smtClean="0">
                          <a:effectLst/>
                          <a:latin typeface="Helvetica Neue"/>
                        </a:rPr>
                        <a:t>指定的編碼格式解碼 </a:t>
                      </a:r>
                      <a:r>
                        <a:rPr lang="en-US" sz="1800" smtClean="0">
                          <a:effectLst/>
                          <a:latin typeface="Helvetica Neue"/>
                        </a:rPr>
                        <a:t>string，</a:t>
                      </a:r>
                      <a:r>
                        <a:rPr lang="zh-TW" altLang="en-US" sz="1800" smtClean="0">
                          <a:effectLst/>
                          <a:latin typeface="Helvetica Neue"/>
                        </a:rPr>
                        <a:t>如果出錯默認報一個 </a:t>
                      </a:r>
                      <a:r>
                        <a:rPr lang="en-US" sz="1800" smtClean="0">
                          <a:effectLst/>
                          <a:latin typeface="Helvetica Neue"/>
                        </a:rPr>
                        <a:t>ValueError </a:t>
                      </a:r>
                      <a:r>
                        <a:rPr lang="zh-TW" altLang="en-US" sz="1800" smtClean="0">
                          <a:effectLst/>
                          <a:latin typeface="Helvetica Neue"/>
                        </a:rPr>
                        <a:t>的 異 常 ， 除非 </a:t>
                      </a:r>
                      <a:r>
                        <a:rPr lang="en-US" sz="1800" smtClean="0">
                          <a:effectLst/>
                          <a:latin typeface="Helvetica Neue"/>
                        </a:rPr>
                        <a:t>errors </a:t>
                      </a:r>
                      <a:r>
                        <a:rPr lang="zh-TW" altLang="en-US" sz="1800" dirty="0">
                          <a:effectLst/>
                          <a:latin typeface="Helvetica Neue"/>
                        </a:rPr>
                        <a:t>指 定 的 是 </a:t>
                      </a:r>
                      <a:r>
                        <a:rPr lang="en-US" altLang="zh-TW" sz="1800" dirty="0">
                          <a:effectLst/>
                          <a:latin typeface="Helvetica Neue"/>
                        </a:rPr>
                        <a:t>'</a:t>
                      </a:r>
                      <a:r>
                        <a:rPr lang="en-US" sz="1800" dirty="0">
                          <a:effectLst/>
                          <a:latin typeface="Helvetica Neue"/>
                        </a:rPr>
                        <a:t>ignore' </a:t>
                      </a:r>
                      <a:r>
                        <a:rPr lang="zh-TW" altLang="en-US" sz="1800" dirty="0">
                          <a:effectLst/>
                          <a:latin typeface="Helvetica Neue"/>
                        </a:rPr>
                        <a:t>或 者</a:t>
                      </a:r>
                      <a:r>
                        <a:rPr lang="en-US" altLang="zh-TW" sz="1800" dirty="0">
                          <a:effectLst/>
                          <a:latin typeface="Helvetica Neue"/>
                        </a:rPr>
                        <a:t>'</a:t>
                      </a:r>
                      <a:r>
                        <a:rPr lang="en-US" sz="1800" dirty="0">
                          <a:effectLst/>
                          <a:latin typeface="Helvetica Neue"/>
                        </a:rPr>
                        <a:t>replace'</a:t>
                      </a: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r h="663890">
                <a:tc>
                  <a:txBody>
                    <a:bodyPr/>
                    <a:lstStyle/>
                    <a:p>
                      <a:pPr fontAlgn="t" latinLnBrk="1"/>
                      <a:r>
                        <a:rPr lang="en-US" sz="1800" u="sng">
                          <a:solidFill>
                            <a:srgbClr val="64854C"/>
                          </a:solidFill>
                          <a:effectLst/>
                          <a:latin typeface="Helvetica Neue"/>
                          <a:hlinkClick r:id="rId6"/>
                        </a:rPr>
                        <a:t>string.encode(encoding='UTF-8', errors='strict')</a:t>
                      </a:r>
                      <a:endParaRPr lang="en-US" sz="180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latinLnBrk="1"/>
                      <a:r>
                        <a:rPr lang="zh-TW" altLang="en-US" sz="1800" dirty="0">
                          <a:effectLst/>
                          <a:latin typeface="Helvetica Neue"/>
                        </a:rPr>
                        <a:t>以 </a:t>
                      </a:r>
                      <a:r>
                        <a:rPr lang="en-US" sz="1800">
                          <a:effectLst/>
                          <a:latin typeface="Helvetica Neue"/>
                        </a:rPr>
                        <a:t>encoding </a:t>
                      </a:r>
                      <a:r>
                        <a:rPr lang="zh-TW" altLang="en-US" sz="1800" smtClean="0">
                          <a:effectLst/>
                          <a:latin typeface="Helvetica Neue"/>
                        </a:rPr>
                        <a:t>指定的編碼格式編碼 </a:t>
                      </a:r>
                      <a:r>
                        <a:rPr lang="en-US" sz="1800" smtClean="0">
                          <a:effectLst/>
                          <a:latin typeface="Helvetica Neue"/>
                        </a:rPr>
                        <a:t>string，</a:t>
                      </a:r>
                      <a:r>
                        <a:rPr lang="zh-TW" altLang="en-US" sz="1800" smtClean="0">
                          <a:effectLst/>
                          <a:latin typeface="Helvetica Neue"/>
                        </a:rPr>
                        <a:t>如果出錯默認報一個</a:t>
                      </a:r>
                      <a:r>
                        <a:rPr lang="en-US" sz="1800" smtClean="0">
                          <a:effectLst/>
                          <a:latin typeface="Helvetica Neue"/>
                        </a:rPr>
                        <a:t>ValueError </a:t>
                      </a:r>
                      <a:r>
                        <a:rPr lang="zh-TW" altLang="en-US" sz="1800" smtClean="0">
                          <a:effectLst/>
                          <a:latin typeface="Helvetica Neue"/>
                        </a:rPr>
                        <a:t>的異常，除非 </a:t>
                      </a:r>
                      <a:r>
                        <a:rPr lang="en-US" sz="1800" smtClean="0">
                          <a:effectLst/>
                          <a:latin typeface="Helvetica Neue"/>
                        </a:rPr>
                        <a:t>errors </a:t>
                      </a:r>
                      <a:r>
                        <a:rPr lang="zh-TW" altLang="en-US" sz="1800" dirty="0">
                          <a:effectLst/>
                          <a:latin typeface="Helvetica Neue"/>
                        </a:rPr>
                        <a:t>指定的是</a:t>
                      </a:r>
                      <a:r>
                        <a:rPr lang="en-US" altLang="zh-TW" sz="1800" dirty="0">
                          <a:effectLst/>
                          <a:latin typeface="Helvetica Neue"/>
                        </a:rPr>
                        <a:t>'</a:t>
                      </a:r>
                      <a:r>
                        <a:rPr lang="en-US" sz="1800" dirty="0">
                          <a:effectLst/>
                          <a:latin typeface="Helvetica Neue"/>
                        </a:rPr>
                        <a:t>ignore'</a:t>
                      </a:r>
                      <a:r>
                        <a:rPr lang="zh-TW" altLang="en-US" sz="1800" dirty="0">
                          <a:effectLst/>
                          <a:latin typeface="Helvetica Neue"/>
                        </a:rPr>
                        <a:t>或者</a:t>
                      </a:r>
                      <a:r>
                        <a:rPr lang="en-US" altLang="zh-TW" sz="1800" dirty="0">
                          <a:effectLst/>
                          <a:latin typeface="Helvetica Neue"/>
                        </a:rPr>
                        <a:t>'</a:t>
                      </a:r>
                      <a:r>
                        <a:rPr lang="en-US" sz="1800" dirty="0">
                          <a:effectLst/>
                          <a:latin typeface="Helvetica Neue"/>
                        </a:rPr>
                        <a:t>replace'</a:t>
                      </a: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r>
              <a:tr h="663890">
                <a:tc>
                  <a:txBody>
                    <a:bodyPr/>
                    <a:lstStyle/>
                    <a:p>
                      <a:pPr fontAlgn="t" latinLnBrk="1"/>
                      <a:r>
                        <a:rPr lang="en-US" sz="1800" b="1" u="sng" dirty="0" err="1">
                          <a:solidFill>
                            <a:srgbClr val="64854C"/>
                          </a:solidFill>
                          <a:effectLst/>
                          <a:latin typeface="Helvetica Neue"/>
                          <a:hlinkClick r:id="rId7"/>
                        </a:rPr>
                        <a:t>string.find</a:t>
                      </a:r>
                      <a:r>
                        <a:rPr lang="en-US" sz="1800" b="1" u="sng" dirty="0">
                          <a:solidFill>
                            <a:srgbClr val="64854C"/>
                          </a:solidFill>
                          <a:effectLst/>
                          <a:latin typeface="Helvetica Neue"/>
                          <a:hlinkClick r:id="rId7"/>
                        </a:rPr>
                        <a:t>(</a:t>
                      </a:r>
                      <a:r>
                        <a:rPr lang="en-US" sz="1800" b="1" u="sng" dirty="0" err="1">
                          <a:solidFill>
                            <a:srgbClr val="64854C"/>
                          </a:solidFill>
                          <a:effectLst/>
                          <a:latin typeface="Helvetica Neue"/>
                          <a:hlinkClick r:id="rId7"/>
                        </a:rPr>
                        <a:t>str</a:t>
                      </a:r>
                      <a:r>
                        <a:rPr lang="en-US" sz="1800" b="1" u="sng" dirty="0">
                          <a:solidFill>
                            <a:srgbClr val="64854C"/>
                          </a:solidFill>
                          <a:effectLst/>
                          <a:latin typeface="Helvetica Neue"/>
                          <a:hlinkClick r:id="rId7"/>
                        </a:rPr>
                        <a:t>, beg=0, end=</a:t>
                      </a:r>
                      <a:r>
                        <a:rPr lang="en-US" sz="1800" b="1" u="sng" dirty="0" err="1">
                          <a:solidFill>
                            <a:srgbClr val="64854C"/>
                          </a:solidFill>
                          <a:effectLst/>
                          <a:latin typeface="Helvetica Neue"/>
                          <a:hlinkClick r:id="rId7"/>
                        </a:rPr>
                        <a:t>len</a:t>
                      </a:r>
                      <a:r>
                        <a:rPr lang="en-US" sz="1800" b="1" u="sng" dirty="0">
                          <a:solidFill>
                            <a:srgbClr val="64854C"/>
                          </a:solidFill>
                          <a:effectLst/>
                          <a:latin typeface="Helvetica Neue"/>
                          <a:hlinkClick r:id="rId7"/>
                        </a:rPr>
                        <a:t>(string))</a:t>
                      </a:r>
                      <a:endParaRPr lang="en-US" sz="1800" dirty="0">
                        <a:effectLst/>
                        <a:latin typeface="Helvetica Neue"/>
                      </a:endParaRP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latinLnBrk="1"/>
                      <a:r>
                        <a:rPr lang="zh-CN" altLang="en-US" sz="1800" dirty="0" smtClean="0">
                          <a:effectLst/>
                          <a:latin typeface="Helvetica Neue"/>
                        </a:rPr>
                        <a:t>檢測 </a:t>
                      </a:r>
                      <a:r>
                        <a:rPr lang="en-US" altLang="zh-CN" sz="1800" dirty="0" err="1" smtClean="0">
                          <a:effectLst/>
                          <a:latin typeface="Helvetica Neue"/>
                        </a:rPr>
                        <a:t>str</a:t>
                      </a:r>
                      <a:r>
                        <a:rPr lang="en-US" altLang="zh-CN" sz="1800" dirty="0" smtClean="0">
                          <a:effectLst/>
                          <a:latin typeface="Helvetica Neue"/>
                        </a:rPr>
                        <a:t> </a:t>
                      </a:r>
                      <a:r>
                        <a:rPr lang="zh-CN" altLang="en-US" sz="1800" dirty="0">
                          <a:effectLst/>
                          <a:latin typeface="Helvetica Neue"/>
                        </a:rPr>
                        <a:t>是否包含在 </a:t>
                      </a:r>
                      <a:r>
                        <a:rPr lang="en-US" altLang="zh-CN" sz="1800" dirty="0">
                          <a:effectLst/>
                          <a:latin typeface="Helvetica Neue"/>
                        </a:rPr>
                        <a:t>string </a:t>
                      </a:r>
                      <a:r>
                        <a:rPr lang="zh-CN" altLang="en-US" sz="1800" dirty="0">
                          <a:effectLst/>
                          <a:latin typeface="Helvetica Neue"/>
                        </a:rPr>
                        <a:t>中，如果 </a:t>
                      </a:r>
                      <a:r>
                        <a:rPr lang="en-US" altLang="zh-CN" sz="1800" dirty="0">
                          <a:effectLst/>
                          <a:latin typeface="Helvetica Neue"/>
                        </a:rPr>
                        <a:t>beg </a:t>
                      </a:r>
                      <a:r>
                        <a:rPr lang="zh-CN" altLang="en-US" sz="1800" dirty="0">
                          <a:effectLst/>
                          <a:latin typeface="Helvetica Neue"/>
                        </a:rPr>
                        <a:t>和 </a:t>
                      </a:r>
                      <a:r>
                        <a:rPr lang="en-US" altLang="zh-CN" sz="1800" dirty="0">
                          <a:effectLst/>
                          <a:latin typeface="Helvetica Neue"/>
                        </a:rPr>
                        <a:t>end </a:t>
                      </a:r>
                      <a:r>
                        <a:rPr lang="zh-CN" altLang="en-US" sz="1800" dirty="0" smtClean="0">
                          <a:effectLst/>
                          <a:latin typeface="Helvetica Neue"/>
                        </a:rPr>
                        <a:t>指定範圍，則檢查是否包含在指定範圍內，如果是返回開始的索引值，否則返回</a:t>
                      </a:r>
                      <a:r>
                        <a:rPr lang="en-US" altLang="zh-CN" sz="1800" dirty="0" smtClean="0">
                          <a:effectLst/>
                          <a:latin typeface="Helvetica Neue"/>
                        </a:rPr>
                        <a:t>-</a:t>
                      </a:r>
                      <a:r>
                        <a:rPr lang="en-US" altLang="zh-CN" sz="1800" dirty="0">
                          <a:effectLst/>
                          <a:latin typeface="Helvetica Neue"/>
                        </a:rPr>
                        <a:t>1</a:t>
                      </a:r>
                    </a:p>
                  </a:txBody>
                  <a:tcPr marL="25692" marR="25692" marT="35969" marB="35969">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r>
            </a:tbl>
          </a:graphicData>
        </a:graphic>
      </p:graphicFrame>
      <p:sp>
        <p:nvSpPr>
          <p:cNvPr id="4" name="矩形 3"/>
          <p:cNvSpPr/>
          <p:nvPr/>
        </p:nvSpPr>
        <p:spPr>
          <a:xfrm>
            <a:off x="251520" y="116632"/>
            <a:ext cx="4996561" cy="523220"/>
          </a:xfrm>
          <a:prstGeom prst="rect">
            <a:avLst/>
          </a:prstGeom>
        </p:spPr>
        <p:txBody>
          <a:bodyPr wrap="none">
            <a:spAutoFit/>
          </a:bodyPr>
          <a:lstStyle/>
          <a:p>
            <a:r>
              <a:rPr lang="en-US" altLang="zh-TW" sz="2800" dirty="0"/>
              <a:t>Built-in String Methods</a:t>
            </a:r>
            <a:r>
              <a:rPr lang="zh-TW" altLang="en-US" sz="2800" dirty="0" smtClean="0"/>
              <a:t>内</a:t>
            </a:r>
            <a:r>
              <a:rPr lang="zh-TW" altLang="en-US" sz="2800" dirty="0"/>
              <a:t>建函数</a:t>
            </a:r>
          </a:p>
        </p:txBody>
      </p:sp>
      <p:sp>
        <p:nvSpPr>
          <p:cNvPr id="5" name="矩形 4"/>
          <p:cNvSpPr/>
          <p:nvPr/>
        </p:nvSpPr>
        <p:spPr>
          <a:xfrm>
            <a:off x="251520" y="696230"/>
            <a:ext cx="6408712" cy="369332"/>
          </a:xfrm>
          <a:prstGeom prst="rect">
            <a:avLst/>
          </a:prstGeom>
        </p:spPr>
        <p:txBody>
          <a:bodyPr wrap="square">
            <a:spAutoFit/>
          </a:bodyPr>
          <a:lstStyle/>
          <a:p>
            <a:r>
              <a:rPr lang="en-US" altLang="zh-TW" dirty="0"/>
              <a:t>https://www.tutorialspoint.com/python/python_strings.htm</a:t>
            </a:r>
            <a:endParaRPr lang="zh-TW" altLang="en-US" dirty="0"/>
          </a:p>
        </p:txBody>
      </p:sp>
    </p:spTree>
    <p:extLst>
      <p:ext uri="{BB962C8B-B14F-4D97-AF65-F5344CB8AC3E}">
        <p14:creationId xmlns:p14="http://schemas.microsoft.com/office/powerpoint/2010/main" val="3660967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331640" y="2348880"/>
            <a:ext cx="6774419" cy="2862322"/>
          </a:xfrm>
          <a:prstGeom prst="rect">
            <a:avLst/>
          </a:prstGeom>
        </p:spPr>
        <p:txBody>
          <a:bodyPr wrap="none">
            <a:spAutoFit/>
          </a:bodyPr>
          <a:lstStyle/>
          <a:p>
            <a:r>
              <a:rPr lang="en-US" altLang="zh-TW" sz="6000" b="1" dirty="0" err="1" smtClean="0">
                <a:solidFill>
                  <a:srgbClr val="FFFF00"/>
                </a:solidFill>
                <a:effectLst>
                  <a:outerShdw blurRad="38100" dist="38100" dir="2700000" algn="tl">
                    <a:srgbClr val="000000">
                      <a:alpha val="43137"/>
                    </a:srgbClr>
                  </a:outerShdw>
                </a:effectLst>
              </a:rPr>
              <a:t>Dict</a:t>
            </a:r>
            <a:r>
              <a:rPr lang="zh-TW" altLang="en-US" sz="6000" b="1" dirty="0" smtClean="0">
                <a:solidFill>
                  <a:srgbClr val="FFFF00"/>
                </a:solidFill>
                <a:effectLst>
                  <a:outerShdw blurRad="38100" dist="38100" dir="2700000" algn="tl">
                    <a:srgbClr val="000000">
                      <a:alpha val="43137"/>
                    </a:srgbClr>
                  </a:outerShdw>
                </a:effectLst>
              </a:rPr>
              <a:t>字</a:t>
            </a:r>
            <a:r>
              <a:rPr lang="zh-TW" altLang="en-US" sz="6000" b="1" dirty="0">
                <a:solidFill>
                  <a:srgbClr val="FFFF00"/>
                </a:solidFill>
                <a:effectLst>
                  <a:outerShdw blurRad="38100" dist="38100" dir="2700000" algn="tl">
                    <a:srgbClr val="000000">
                      <a:alpha val="43137"/>
                    </a:srgbClr>
                  </a:outerShdw>
                </a:effectLst>
              </a:rPr>
              <a:t>典</a:t>
            </a:r>
            <a:endParaRPr lang="en-US" altLang="zh-TW" sz="6000" b="1" dirty="0" smtClean="0">
              <a:solidFill>
                <a:srgbClr val="FFFF00"/>
              </a:solidFill>
              <a:effectLst>
                <a:outerShdw blurRad="38100" dist="38100" dir="2700000" algn="tl">
                  <a:srgbClr val="000000">
                    <a:alpha val="43137"/>
                  </a:srgbClr>
                </a:outerShdw>
              </a:effectLst>
            </a:endParaRPr>
          </a:p>
          <a:p>
            <a:r>
              <a:rPr lang="zh-TW" altLang="en-US" sz="6000" b="1" dirty="0" smtClean="0">
                <a:solidFill>
                  <a:srgbClr val="FFFF00"/>
                </a:solidFill>
                <a:effectLst>
                  <a:outerShdw blurRad="38100" dist="38100" dir="2700000" algn="tl">
                    <a:srgbClr val="000000">
                      <a:alpha val="43137"/>
                    </a:srgbClr>
                  </a:outerShdw>
                </a:effectLst>
              </a:rPr>
              <a:t>資料</a:t>
            </a:r>
            <a:r>
              <a:rPr lang="zh-TW" altLang="en-US" sz="6000" b="1" dirty="0">
                <a:solidFill>
                  <a:srgbClr val="FFFF00"/>
                </a:solidFill>
                <a:effectLst>
                  <a:outerShdw blurRad="38100" dist="38100" dir="2700000" algn="tl">
                    <a:srgbClr val="000000">
                      <a:alpha val="43137"/>
                    </a:srgbClr>
                  </a:outerShdw>
                </a:effectLst>
              </a:rPr>
              <a:t>型態</a:t>
            </a:r>
            <a:r>
              <a:rPr lang="en-US" altLang="zh-TW" sz="6000" b="1" dirty="0">
                <a:solidFill>
                  <a:srgbClr val="FFFF00"/>
                </a:solidFill>
                <a:effectLst>
                  <a:outerShdw blurRad="38100" dist="38100" dir="2700000" algn="tl">
                    <a:srgbClr val="000000">
                      <a:alpha val="43137"/>
                    </a:srgbClr>
                  </a:outerShdw>
                </a:effectLst>
              </a:rPr>
              <a:t>(data type</a:t>
            </a:r>
            <a:r>
              <a:rPr lang="en-US" altLang="zh-TW" sz="6000" b="1" dirty="0" smtClean="0">
                <a:solidFill>
                  <a:srgbClr val="FFFF00"/>
                </a:solidFill>
                <a:effectLst>
                  <a:outerShdw blurRad="38100" dist="38100" dir="2700000" algn="tl">
                    <a:srgbClr val="000000">
                      <a:alpha val="43137"/>
                    </a:srgbClr>
                  </a:outerShdw>
                </a:effectLst>
              </a:rPr>
              <a:t>)</a:t>
            </a:r>
          </a:p>
          <a:p>
            <a:r>
              <a:rPr lang="zh-TW" altLang="en-US" sz="6000" b="1" dirty="0" smtClean="0">
                <a:solidFill>
                  <a:srgbClr val="FFFF00"/>
                </a:solidFill>
                <a:effectLst>
                  <a:outerShdw blurRad="38100" dist="38100" dir="2700000" algn="tl">
                    <a:srgbClr val="000000">
                      <a:alpha val="43137"/>
                    </a:srgbClr>
                  </a:outerShdw>
                </a:effectLst>
              </a:rPr>
              <a:t>及</a:t>
            </a:r>
            <a:r>
              <a:rPr lang="zh-TW" altLang="en-US" sz="6000" b="1" dirty="0">
                <a:solidFill>
                  <a:srgbClr val="FFFF00"/>
                </a:solidFill>
                <a:effectLst>
                  <a:outerShdw blurRad="38100" dist="38100" dir="2700000" algn="tl">
                    <a:srgbClr val="000000">
                      <a:alpha val="43137"/>
                    </a:srgbClr>
                  </a:outerShdw>
                </a:effectLst>
              </a:rPr>
              <a:t>其運算</a:t>
            </a:r>
            <a:endParaRPr lang="zh-TW" altLang="en-US" sz="6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82986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2339752" y="2636912"/>
            <a:ext cx="3743332" cy="1631216"/>
          </a:xfrm>
          <a:prstGeom prst="rect">
            <a:avLst/>
          </a:prstGeom>
        </p:spPr>
        <p:txBody>
          <a:bodyPr wrap="none">
            <a:spAutoFit/>
          </a:bodyPr>
          <a:lstStyle/>
          <a:p>
            <a:r>
              <a:rPr lang="zh-TW" altLang="en-US" sz="2000" b="1" dirty="0">
                <a:solidFill>
                  <a:schemeClr val="bg1"/>
                </a:solidFill>
                <a:effectLst>
                  <a:outerShdw blurRad="38100" dist="38100" dir="2700000" algn="tl">
                    <a:srgbClr val="000000">
                      <a:alpha val="43137"/>
                    </a:srgbClr>
                  </a:outerShdw>
                </a:effectLst>
              </a:rPr>
              <a:t>程式流程</a:t>
            </a:r>
            <a:r>
              <a:rPr lang="zh-TW" altLang="en-US" sz="2000" b="1" dirty="0" smtClean="0">
                <a:solidFill>
                  <a:schemeClr val="bg1"/>
                </a:solidFill>
                <a:effectLst>
                  <a:outerShdw blurRad="38100" dist="38100" dir="2700000" algn="tl">
                    <a:srgbClr val="000000">
                      <a:alpha val="43137"/>
                    </a:srgbClr>
                  </a:outerShdw>
                </a:effectLst>
              </a:rPr>
              <a:t>控制　　之</a:t>
            </a:r>
            <a:endParaRPr lang="en-US" altLang="zh-TW" sz="2000" b="1" dirty="0" smtClean="0">
              <a:solidFill>
                <a:schemeClr val="bg1"/>
              </a:solidFill>
              <a:effectLst>
                <a:outerShdw blurRad="38100" dist="38100" dir="2700000" algn="tl">
                  <a:srgbClr val="000000">
                    <a:alpha val="43137"/>
                  </a:srgbClr>
                </a:outerShdw>
              </a:effectLst>
            </a:endParaRPr>
          </a:p>
          <a:p>
            <a:r>
              <a:rPr lang="zh-TW" altLang="en-US" sz="6000" b="1" dirty="0" smtClean="0">
                <a:solidFill>
                  <a:srgbClr val="FFFF00"/>
                </a:solidFill>
                <a:effectLst>
                  <a:outerShdw blurRad="38100" dist="38100" dir="2700000" algn="tl">
                    <a:srgbClr val="000000">
                      <a:alpha val="43137"/>
                    </a:srgbClr>
                  </a:outerShdw>
                </a:effectLst>
              </a:rPr>
              <a:t>選擇</a:t>
            </a:r>
            <a:r>
              <a:rPr lang="en-US" altLang="zh-TW" sz="6000" b="1" dirty="0">
                <a:solidFill>
                  <a:srgbClr val="FFFF00"/>
                </a:solidFill>
                <a:effectLst>
                  <a:outerShdw blurRad="38100" dist="38100" dir="2700000" algn="tl">
                    <a:srgbClr val="000000">
                      <a:alpha val="43137"/>
                    </a:srgbClr>
                  </a:outerShdw>
                </a:effectLst>
              </a:rPr>
              <a:t>(</a:t>
            </a:r>
            <a:r>
              <a:rPr lang="zh-TW" altLang="en-US" sz="6000" b="1" dirty="0">
                <a:solidFill>
                  <a:srgbClr val="FFFF00"/>
                </a:solidFill>
                <a:effectLst>
                  <a:outerShdw blurRad="38100" dist="38100" dir="2700000" algn="tl">
                    <a:srgbClr val="000000">
                      <a:alpha val="43137"/>
                    </a:srgbClr>
                  </a:outerShdw>
                </a:effectLst>
              </a:rPr>
              <a:t>判斷</a:t>
            </a:r>
            <a:r>
              <a:rPr lang="en-US" altLang="zh-TW" sz="6000" b="1" dirty="0" smtClean="0">
                <a:solidFill>
                  <a:srgbClr val="FFFF00"/>
                </a:solidFill>
                <a:effectLst>
                  <a:outerShdw blurRad="38100" dist="38100" dir="2700000" algn="tl">
                    <a:srgbClr val="000000">
                      <a:alpha val="43137"/>
                    </a:srgbClr>
                  </a:outerShdw>
                </a:effectLst>
              </a:rPr>
              <a:t>)</a:t>
            </a:r>
          </a:p>
          <a:p>
            <a:r>
              <a:rPr lang="en-US" altLang="zh-TW" sz="2000" b="1" dirty="0" smtClean="0">
                <a:solidFill>
                  <a:srgbClr val="FFFF00"/>
                </a:solidFill>
                <a:effectLst>
                  <a:outerShdw blurRad="38100" dist="38100" dir="2700000" algn="tl">
                    <a:srgbClr val="000000">
                      <a:alpha val="43137"/>
                    </a:srgbClr>
                  </a:outerShdw>
                </a:effectLst>
              </a:rPr>
              <a:t>SELECTION   DECISION</a:t>
            </a:r>
            <a:endParaRPr lang="en-US" altLang="zh-TW" sz="20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92897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1124744"/>
            <a:ext cx="4348370" cy="707886"/>
          </a:xfrm>
          <a:prstGeom prst="rect">
            <a:avLst/>
          </a:prstGeom>
        </p:spPr>
        <p:txBody>
          <a:bodyPr wrap="none">
            <a:spAutoFit/>
          </a:bodyPr>
          <a:lstStyle/>
          <a:p>
            <a:r>
              <a:rPr lang="en-US" altLang="zh-TW" sz="4000" dirty="0"/>
              <a:t>Python </a:t>
            </a:r>
            <a:r>
              <a:rPr lang="zh-TW" altLang="en-US" sz="4000" dirty="0"/>
              <a:t>程式碼縮排</a:t>
            </a:r>
          </a:p>
        </p:txBody>
      </p:sp>
      <p:sp>
        <p:nvSpPr>
          <p:cNvPr id="3" name="矩形 2"/>
          <p:cNvSpPr/>
          <p:nvPr/>
        </p:nvSpPr>
        <p:spPr>
          <a:xfrm>
            <a:off x="951194" y="1988840"/>
            <a:ext cx="6925384" cy="830997"/>
          </a:xfrm>
          <a:prstGeom prst="rect">
            <a:avLst/>
          </a:prstGeom>
        </p:spPr>
        <p:txBody>
          <a:bodyPr wrap="square">
            <a:spAutoFit/>
          </a:bodyPr>
          <a:lstStyle/>
          <a:p>
            <a:pPr marL="342900" indent="-342900">
              <a:buFont typeface="Wingdings" panose="05000000000000000000" pitchFamily="2" charset="2"/>
              <a:buChar char="Ø"/>
            </a:pPr>
            <a:r>
              <a:rPr lang="en-US" altLang="zh-TW" sz="2400" dirty="0"/>
              <a:t>Python </a:t>
            </a:r>
            <a:r>
              <a:rPr lang="zh-TW" altLang="en-US" sz="2400" dirty="0"/>
              <a:t>語言以冒號「</a:t>
            </a:r>
            <a:r>
              <a:rPr lang="en-US" altLang="zh-TW" sz="2400" dirty="0"/>
              <a:t>:</a:t>
            </a:r>
            <a:r>
              <a:rPr lang="zh-TW" altLang="en-US" sz="2400" dirty="0"/>
              <a:t>」及縮排來表示程式區</a:t>
            </a:r>
            <a:r>
              <a:rPr lang="zh-TW" altLang="en-US" sz="2400" dirty="0" smtClean="0"/>
              <a:t>塊</a:t>
            </a:r>
            <a:endParaRPr lang="en-US" altLang="zh-TW" sz="2400" dirty="0" smtClean="0"/>
          </a:p>
          <a:p>
            <a:pPr marL="342900" indent="-342900">
              <a:buFont typeface="Wingdings" panose="05000000000000000000" pitchFamily="2" charset="2"/>
              <a:buChar char="Ø"/>
            </a:pPr>
            <a:r>
              <a:rPr lang="zh-TW" altLang="en-US" sz="2400" dirty="0" smtClean="0"/>
              <a:t>縮</a:t>
            </a:r>
            <a:r>
              <a:rPr lang="zh-TW" altLang="en-US" sz="2400" dirty="0"/>
              <a:t>排為 </a:t>
            </a:r>
            <a:r>
              <a:rPr lang="en-US" altLang="zh-TW" sz="2400" dirty="0"/>
              <a:t>1 </a:t>
            </a:r>
            <a:r>
              <a:rPr lang="zh-TW" altLang="en-US" sz="2400" dirty="0"/>
              <a:t>個 </a:t>
            </a:r>
            <a:r>
              <a:rPr lang="en-US" altLang="zh-TW" sz="2400" dirty="0"/>
              <a:t>Tab </a:t>
            </a:r>
            <a:r>
              <a:rPr lang="zh-TW" altLang="en-US" sz="2400" dirty="0"/>
              <a:t>鍵或 </a:t>
            </a:r>
            <a:r>
              <a:rPr lang="en-US" altLang="zh-TW" sz="2400" dirty="0"/>
              <a:t>4 </a:t>
            </a:r>
            <a:r>
              <a:rPr lang="zh-TW" altLang="en-US" sz="2400" dirty="0"/>
              <a:t>個空白鍵</a:t>
            </a:r>
          </a:p>
        </p:txBody>
      </p:sp>
      <p:pic>
        <p:nvPicPr>
          <p:cNvPr id="4" name="圖片 3"/>
          <p:cNvPicPr>
            <a:picLocks noChangeAspect="1"/>
          </p:cNvPicPr>
          <p:nvPr/>
        </p:nvPicPr>
        <p:blipFill>
          <a:blip r:embed="rId2"/>
          <a:stretch>
            <a:fillRect/>
          </a:stretch>
        </p:blipFill>
        <p:spPr>
          <a:xfrm>
            <a:off x="1255884" y="3284984"/>
            <a:ext cx="6316003" cy="1591194"/>
          </a:xfrm>
          <a:prstGeom prst="rect">
            <a:avLst/>
          </a:prstGeom>
        </p:spPr>
      </p:pic>
    </p:spTree>
    <p:extLst>
      <p:ext uri="{BB962C8B-B14F-4D97-AF65-F5344CB8AC3E}">
        <p14:creationId xmlns:p14="http://schemas.microsoft.com/office/powerpoint/2010/main" val="490685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836712"/>
            <a:ext cx="4059125"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單向判斷式（</a:t>
            </a:r>
            <a:r>
              <a:rPr lang="en-US" altLang="zh-TW" sz="3600" b="1" dirty="0">
                <a:effectLst>
                  <a:outerShdw blurRad="38100" dist="38100" dir="2700000" algn="tl">
                    <a:srgbClr val="000000">
                      <a:alpha val="43137"/>
                    </a:srgbClr>
                  </a:outerShdw>
                </a:effectLst>
              </a:rPr>
              <a:t>if⋯</a:t>
            </a:r>
            <a:r>
              <a:rPr lang="zh-TW" altLang="en-US" sz="3600" b="1" dirty="0">
                <a:effectLst>
                  <a:outerShdw blurRad="38100" dist="38100" dir="2700000" algn="tl">
                    <a:srgbClr val="000000">
                      <a:alpha val="43137"/>
                    </a:srgbClr>
                  </a:outerShdw>
                </a:effectLst>
              </a:rPr>
              <a:t>）</a:t>
            </a:r>
          </a:p>
        </p:txBody>
      </p:sp>
      <p:pic>
        <p:nvPicPr>
          <p:cNvPr id="4" name="圖片 3"/>
          <p:cNvPicPr>
            <a:picLocks noChangeAspect="1"/>
          </p:cNvPicPr>
          <p:nvPr/>
        </p:nvPicPr>
        <p:blipFill>
          <a:blip r:embed="rId2"/>
          <a:stretch>
            <a:fillRect/>
          </a:stretch>
        </p:blipFill>
        <p:spPr>
          <a:xfrm>
            <a:off x="899592" y="1988840"/>
            <a:ext cx="3279932" cy="792549"/>
          </a:xfrm>
          <a:prstGeom prst="rect">
            <a:avLst/>
          </a:prstGeom>
        </p:spPr>
      </p:pic>
      <p:pic>
        <p:nvPicPr>
          <p:cNvPr id="5" name="圖片 4"/>
          <p:cNvPicPr>
            <a:picLocks noChangeAspect="1"/>
          </p:cNvPicPr>
          <p:nvPr/>
        </p:nvPicPr>
        <p:blipFill>
          <a:blip r:embed="rId3"/>
          <a:stretch>
            <a:fillRect/>
          </a:stretch>
        </p:blipFill>
        <p:spPr>
          <a:xfrm>
            <a:off x="4594412" y="2204864"/>
            <a:ext cx="3877392" cy="2591025"/>
          </a:xfrm>
          <a:prstGeom prst="rect">
            <a:avLst/>
          </a:prstGeom>
        </p:spPr>
      </p:pic>
      <p:sp>
        <p:nvSpPr>
          <p:cNvPr id="6" name="矩形 5"/>
          <p:cNvSpPr/>
          <p:nvPr/>
        </p:nvSpPr>
        <p:spPr>
          <a:xfrm>
            <a:off x="5004048" y="1190655"/>
            <a:ext cx="3877985" cy="584775"/>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rPr>
              <a:t>是非題｜對的才要做</a:t>
            </a:r>
            <a:endParaRPr lang="zh-TW"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37781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728" y="764704"/>
            <a:ext cx="3775393" cy="523220"/>
          </a:xfrm>
          <a:prstGeom prst="rect">
            <a:avLst/>
          </a:prstGeom>
        </p:spPr>
        <p:txBody>
          <a:bodyPr wrap="none">
            <a:spAutoFit/>
          </a:bodyPr>
          <a:lstStyle/>
          <a:p>
            <a:r>
              <a:rPr lang="zh-TW" altLang="en-US" sz="2800" dirty="0"/>
              <a:t>雙向判斷式（</a:t>
            </a:r>
            <a:r>
              <a:rPr lang="en-US" altLang="zh-TW" sz="2800" dirty="0" err="1"/>
              <a:t>if⋯else</a:t>
            </a:r>
            <a:r>
              <a:rPr lang="zh-TW" altLang="en-US" sz="2800" dirty="0"/>
              <a:t>）</a:t>
            </a:r>
          </a:p>
        </p:txBody>
      </p:sp>
      <p:pic>
        <p:nvPicPr>
          <p:cNvPr id="3" name="圖片 2"/>
          <p:cNvPicPr>
            <a:picLocks noChangeAspect="1"/>
          </p:cNvPicPr>
          <p:nvPr/>
        </p:nvPicPr>
        <p:blipFill>
          <a:blip r:embed="rId2"/>
          <a:stretch>
            <a:fillRect/>
          </a:stretch>
        </p:blipFill>
        <p:spPr>
          <a:xfrm>
            <a:off x="4139952" y="1772816"/>
            <a:ext cx="4761389" cy="2542252"/>
          </a:xfrm>
          <a:prstGeom prst="rect">
            <a:avLst/>
          </a:prstGeom>
        </p:spPr>
      </p:pic>
      <p:pic>
        <p:nvPicPr>
          <p:cNvPr id="4" name="圖片 3"/>
          <p:cNvPicPr>
            <a:picLocks noChangeAspect="1"/>
          </p:cNvPicPr>
          <p:nvPr/>
        </p:nvPicPr>
        <p:blipFill>
          <a:blip r:embed="rId3"/>
          <a:stretch>
            <a:fillRect/>
          </a:stretch>
        </p:blipFill>
        <p:spPr>
          <a:xfrm>
            <a:off x="467544" y="1791829"/>
            <a:ext cx="3340894" cy="2016224"/>
          </a:xfrm>
          <a:prstGeom prst="rect">
            <a:avLst/>
          </a:prstGeom>
        </p:spPr>
      </p:pic>
      <p:sp>
        <p:nvSpPr>
          <p:cNvPr id="5" name="矩形 4"/>
          <p:cNvSpPr/>
          <p:nvPr/>
        </p:nvSpPr>
        <p:spPr>
          <a:xfrm>
            <a:off x="4157369" y="991899"/>
            <a:ext cx="3877985"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二</a:t>
            </a:r>
            <a:r>
              <a:rPr lang="zh-TW" altLang="en-US" sz="3200" b="1" dirty="0" smtClean="0">
                <a:effectLst>
                  <a:outerShdw blurRad="38100" dist="38100" dir="2700000" algn="tl">
                    <a:srgbClr val="000000">
                      <a:alpha val="43137"/>
                    </a:srgbClr>
                  </a:outerShdw>
                </a:effectLst>
              </a:rPr>
              <a:t>選一｜一定要選的</a:t>
            </a:r>
            <a:endParaRPr lang="zh-TW"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54959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2420888"/>
            <a:ext cx="8352928" cy="1569660"/>
          </a:xfrm>
          <a:prstGeom prst="rect">
            <a:avLst/>
          </a:prstGeom>
        </p:spPr>
        <p:txBody>
          <a:bodyPr wrap="square">
            <a:spAutoFit/>
          </a:bodyPr>
          <a:lstStyle/>
          <a:p>
            <a:r>
              <a:rPr lang="zh-TW" altLang="en-US" sz="4800" dirty="0" smtClean="0"/>
              <a:t>今天是</a:t>
            </a:r>
            <a:r>
              <a:rPr lang="en-US" altLang="zh-TW" sz="4800" dirty="0" smtClean="0"/>
              <a:t>109</a:t>
            </a:r>
            <a:r>
              <a:rPr lang="zh-TW" altLang="en-US" sz="4800" dirty="0" smtClean="0"/>
              <a:t>年</a:t>
            </a:r>
            <a:r>
              <a:rPr lang="en-US" altLang="zh-TW" sz="4800" dirty="0" smtClean="0"/>
              <a:t>4</a:t>
            </a:r>
            <a:r>
              <a:rPr lang="zh-TW" altLang="en-US" sz="4800" dirty="0" smtClean="0"/>
              <a:t>月</a:t>
            </a:r>
            <a:r>
              <a:rPr lang="en-US" altLang="zh-TW" sz="4800" dirty="0" smtClean="0"/>
              <a:t>25</a:t>
            </a:r>
            <a:r>
              <a:rPr lang="zh-TW" altLang="en-US" sz="4800" dirty="0" smtClean="0"/>
              <a:t>日</a:t>
            </a:r>
            <a:r>
              <a:rPr lang="en-US" altLang="zh-TW" sz="4800" dirty="0" smtClean="0"/>
              <a:t>,</a:t>
            </a:r>
            <a:r>
              <a:rPr lang="zh-TW" altLang="en-US" sz="4800" dirty="0" smtClean="0"/>
              <a:t>請問從元旦到今天你已經過幾天呢了？</a:t>
            </a:r>
            <a:endParaRPr lang="zh-TW" altLang="en-US" sz="4800" dirty="0"/>
          </a:p>
        </p:txBody>
      </p:sp>
    </p:spTree>
    <p:extLst>
      <p:ext uri="{BB962C8B-B14F-4D97-AF65-F5344CB8AC3E}">
        <p14:creationId xmlns:p14="http://schemas.microsoft.com/office/powerpoint/2010/main" val="2864409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1196752"/>
            <a:ext cx="8424936" cy="4524315"/>
          </a:xfrm>
          <a:prstGeom prst="rect">
            <a:avLst/>
          </a:prstGeom>
        </p:spPr>
        <p:txBody>
          <a:bodyPr wrap="square">
            <a:spAutoFit/>
          </a:bodyPr>
          <a:lstStyle/>
          <a:p>
            <a:r>
              <a:rPr lang="en-US" altLang="zh-TW" dirty="0"/>
              <a:t>import time</a:t>
            </a:r>
          </a:p>
          <a:p>
            <a:endParaRPr lang="en-US" altLang="zh-TW" dirty="0" smtClean="0"/>
          </a:p>
          <a:p>
            <a:r>
              <a:rPr lang="en-US" altLang="zh-TW" dirty="0" smtClean="0"/>
              <a:t>date </a:t>
            </a:r>
            <a:r>
              <a:rPr lang="en-US" altLang="zh-TW" dirty="0"/>
              <a:t>= </a:t>
            </a:r>
            <a:r>
              <a:rPr lang="en-US" altLang="zh-TW" dirty="0" err="1"/>
              <a:t>time.localtime</a:t>
            </a:r>
            <a:r>
              <a:rPr lang="en-US" altLang="zh-TW" dirty="0"/>
              <a:t>()		#</a:t>
            </a:r>
            <a:r>
              <a:rPr lang="zh-TW" altLang="en-US" dirty="0"/>
              <a:t>取得目前的日期時間</a:t>
            </a:r>
          </a:p>
          <a:p>
            <a:r>
              <a:rPr lang="en-US" altLang="zh-TW" dirty="0"/>
              <a:t>year = date[0]</a:t>
            </a:r>
          </a:p>
          <a:p>
            <a:r>
              <a:rPr lang="en-US" altLang="zh-TW" dirty="0"/>
              <a:t>month = date[1]</a:t>
            </a:r>
          </a:p>
          <a:p>
            <a:r>
              <a:rPr lang="en-US" altLang="zh-TW" dirty="0"/>
              <a:t>day = date[2]</a:t>
            </a:r>
          </a:p>
          <a:p>
            <a:endParaRPr lang="en-US" altLang="zh-TW" dirty="0" smtClean="0"/>
          </a:p>
          <a:p>
            <a:r>
              <a:rPr lang="en-US" altLang="zh-TW" dirty="0" err="1" smtClean="0"/>
              <a:t>day_month</a:t>
            </a:r>
            <a:r>
              <a:rPr lang="en-US" altLang="zh-TW" dirty="0" smtClean="0"/>
              <a:t> </a:t>
            </a:r>
            <a:r>
              <a:rPr lang="en-US" altLang="zh-TW" dirty="0"/>
              <a:t>= [31, 28, 31, 30, 31, 30, 31, 31, 30, 31, 30, 31]</a:t>
            </a:r>
          </a:p>
          <a:p>
            <a:endParaRPr lang="en-US" altLang="zh-TW" dirty="0" smtClean="0"/>
          </a:p>
          <a:p>
            <a:r>
              <a:rPr lang="en-US" altLang="zh-TW" dirty="0" smtClean="0"/>
              <a:t>if </a:t>
            </a:r>
            <a:r>
              <a:rPr lang="en-US" altLang="zh-TW" dirty="0"/>
              <a:t>year%400==0 or (year%4==0 and year%100!=0):	#</a:t>
            </a:r>
            <a:r>
              <a:rPr lang="zh-TW" altLang="en-US" dirty="0"/>
              <a:t>判斷是否為閏年</a:t>
            </a:r>
          </a:p>
          <a:p>
            <a:r>
              <a:rPr lang="zh-TW" altLang="en-US" dirty="0"/>
              <a:t>    </a:t>
            </a:r>
            <a:r>
              <a:rPr lang="en-US" altLang="zh-TW" dirty="0" err="1"/>
              <a:t>day_month</a:t>
            </a:r>
            <a:r>
              <a:rPr lang="en-US" altLang="zh-TW" dirty="0"/>
              <a:t>[1] = 29</a:t>
            </a:r>
          </a:p>
          <a:p>
            <a:endParaRPr lang="en-US" altLang="zh-TW" dirty="0" smtClean="0"/>
          </a:p>
          <a:p>
            <a:r>
              <a:rPr lang="en-US" altLang="zh-TW" dirty="0" smtClean="0"/>
              <a:t>if </a:t>
            </a:r>
            <a:r>
              <a:rPr lang="en-US" altLang="zh-TW" dirty="0"/>
              <a:t>month==1:</a:t>
            </a:r>
          </a:p>
          <a:p>
            <a:r>
              <a:rPr lang="en-US" altLang="zh-TW" dirty="0"/>
              <a:t>    print(day)</a:t>
            </a:r>
          </a:p>
          <a:p>
            <a:r>
              <a:rPr lang="en-US" altLang="zh-TW" dirty="0"/>
              <a:t>else:</a:t>
            </a:r>
          </a:p>
          <a:p>
            <a:r>
              <a:rPr lang="en-US" altLang="zh-TW" dirty="0"/>
              <a:t>    print(sum(</a:t>
            </a:r>
            <a:r>
              <a:rPr lang="en-US" altLang="zh-TW" dirty="0" err="1"/>
              <a:t>day_month</a:t>
            </a:r>
            <a:r>
              <a:rPr lang="en-US" altLang="zh-TW" dirty="0"/>
              <a:t>[:month-1])+day)</a:t>
            </a:r>
            <a:endParaRPr lang="zh-TW" altLang="en-US" dirty="0"/>
          </a:p>
        </p:txBody>
      </p:sp>
    </p:spTree>
    <p:extLst>
      <p:ext uri="{BB962C8B-B14F-4D97-AF65-F5344CB8AC3E}">
        <p14:creationId xmlns:p14="http://schemas.microsoft.com/office/powerpoint/2010/main" val="388777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725144"/>
            <a:ext cx="9144000" cy="7920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35496" y="173316"/>
            <a:ext cx="3405932" cy="646331"/>
          </a:xfrm>
          <a:prstGeom prst="rect">
            <a:avLst/>
          </a:prstGeom>
        </p:spPr>
        <p:txBody>
          <a:bodyPr wrap="none">
            <a:spAutoFit/>
          </a:bodyPr>
          <a:lstStyle/>
          <a:p>
            <a:r>
              <a:rPr lang="en-US" altLang="zh-TW" sz="3600" b="1" dirty="0" smtClean="0">
                <a:effectLst>
                  <a:outerShdw blurRad="38100" dist="38100" dir="2700000" algn="tl">
                    <a:srgbClr val="000000">
                      <a:alpha val="43137"/>
                    </a:srgbClr>
                  </a:outerShdw>
                </a:effectLst>
              </a:rPr>
              <a:t>Python</a:t>
            </a:r>
            <a:r>
              <a:rPr lang="zh-TW" altLang="en-US" sz="3600" b="1" dirty="0" smtClean="0">
                <a:effectLst>
                  <a:outerShdw blurRad="38100" dist="38100" dir="2700000" algn="tl">
                    <a:srgbClr val="000000">
                      <a:alpha val="43137"/>
                    </a:srgbClr>
                  </a:outerShdw>
                </a:effectLst>
              </a:rPr>
              <a:t>學習重點</a:t>
            </a:r>
            <a:endParaRPr lang="en-US" altLang="zh-TW" sz="3600" b="1" dirty="0">
              <a:effectLst>
                <a:outerShdw blurRad="38100" dist="38100" dir="2700000" algn="tl">
                  <a:srgbClr val="000000">
                    <a:alpha val="43137"/>
                  </a:srgbClr>
                </a:outerShdw>
              </a:effectLst>
            </a:endParaRPr>
          </a:p>
        </p:txBody>
      </p:sp>
      <p:sp>
        <p:nvSpPr>
          <p:cNvPr id="3" name="矩形 2"/>
          <p:cNvSpPr/>
          <p:nvPr/>
        </p:nvSpPr>
        <p:spPr>
          <a:xfrm>
            <a:off x="467544" y="4725144"/>
            <a:ext cx="3405932" cy="646331"/>
          </a:xfrm>
          <a:prstGeom prst="rect">
            <a:avLst/>
          </a:prstGeom>
        </p:spPr>
        <p:txBody>
          <a:bodyPr wrap="none">
            <a:spAutoFit/>
          </a:bodyPr>
          <a:lstStyle/>
          <a:p>
            <a:r>
              <a:rPr lang="en-US" altLang="zh-TW" sz="3600" b="1" dirty="0" smtClean="0">
                <a:effectLst>
                  <a:outerShdw blurRad="38100" dist="38100" dir="2700000" algn="tl">
                    <a:srgbClr val="000000">
                      <a:alpha val="43137"/>
                    </a:srgbClr>
                  </a:outerShdw>
                </a:effectLst>
              </a:rPr>
              <a:t>Python</a:t>
            </a:r>
            <a:r>
              <a:rPr lang="zh-TW" altLang="en-US" sz="3600" b="1" dirty="0" smtClean="0">
                <a:effectLst>
                  <a:outerShdw blurRad="38100" dist="38100" dir="2700000" algn="tl">
                    <a:srgbClr val="000000">
                      <a:alpha val="43137"/>
                    </a:srgbClr>
                  </a:outerShdw>
                </a:effectLst>
              </a:rPr>
              <a:t>基本語法</a:t>
            </a:r>
            <a:endParaRPr lang="en-US" altLang="zh-TW" sz="3600" b="1" dirty="0">
              <a:effectLst>
                <a:outerShdw blurRad="38100" dist="38100" dir="2700000" algn="tl">
                  <a:srgbClr val="000000">
                    <a:alpha val="43137"/>
                  </a:srgbClr>
                </a:outerShdw>
              </a:effectLst>
            </a:endParaRPr>
          </a:p>
        </p:txBody>
      </p:sp>
      <p:sp>
        <p:nvSpPr>
          <p:cNvPr id="4" name="矩形 3"/>
          <p:cNvSpPr/>
          <p:nvPr/>
        </p:nvSpPr>
        <p:spPr>
          <a:xfrm>
            <a:off x="5076056" y="4725143"/>
            <a:ext cx="3405932" cy="646331"/>
          </a:xfrm>
          <a:prstGeom prst="rect">
            <a:avLst/>
          </a:prstGeom>
        </p:spPr>
        <p:txBody>
          <a:bodyPr wrap="none">
            <a:spAutoFit/>
          </a:bodyPr>
          <a:lstStyle/>
          <a:p>
            <a:r>
              <a:rPr lang="en-US" altLang="zh-TW" sz="3600" b="1" dirty="0" smtClean="0">
                <a:effectLst>
                  <a:outerShdw blurRad="38100" dist="38100" dir="2700000" algn="tl">
                    <a:srgbClr val="000000">
                      <a:alpha val="43137"/>
                    </a:srgbClr>
                  </a:outerShdw>
                </a:effectLst>
              </a:rPr>
              <a:t>Python</a:t>
            </a:r>
            <a:r>
              <a:rPr lang="zh-TW" altLang="en-US" sz="3600" b="1" dirty="0" smtClean="0">
                <a:effectLst>
                  <a:outerShdw blurRad="38100" dist="38100" dir="2700000" algn="tl">
                    <a:srgbClr val="000000">
                      <a:alpha val="43137"/>
                    </a:srgbClr>
                  </a:outerShdw>
                </a:effectLst>
              </a:rPr>
              <a:t>進階技術</a:t>
            </a:r>
            <a:endParaRPr lang="en-US" altLang="zh-TW" sz="3600" b="1" dirty="0">
              <a:effectLst>
                <a:outerShdw blurRad="38100" dist="38100" dir="2700000" algn="tl">
                  <a:srgbClr val="000000">
                    <a:alpha val="43137"/>
                  </a:srgbClr>
                </a:outerShdw>
              </a:effectLst>
            </a:endParaRPr>
          </a:p>
        </p:txBody>
      </p:sp>
      <p:sp>
        <p:nvSpPr>
          <p:cNvPr id="6" name="矩形 5"/>
          <p:cNvSpPr/>
          <p:nvPr/>
        </p:nvSpPr>
        <p:spPr>
          <a:xfrm>
            <a:off x="0" y="3068960"/>
            <a:ext cx="9144000" cy="7920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schemeClr val="tx1"/>
                </a:solidFill>
                <a:effectLst>
                  <a:outerShdw blurRad="38100" dist="38100" dir="2700000" algn="tl">
                    <a:srgbClr val="000000">
                      <a:alpha val="43137"/>
                    </a:srgbClr>
                  </a:outerShdw>
                </a:effectLst>
              </a:rPr>
              <a:t>內建函數與模組的使用技術</a:t>
            </a:r>
            <a:endParaRPr lang="en-US" altLang="zh-TW" sz="2800" b="1" dirty="0" smtClean="0">
              <a:solidFill>
                <a:schemeClr val="tx1"/>
              </a:solidFill>
              <a:effectLst>
                <a:outerShdw blurRad="38100" dist="38100" dir="2700000" algn="tl">
                  <a:srgbClr val="000000">
                    <a:alpha val="43137"/>
                  </a:srgbClr>
                </a:outerShdw>
              </a:effectLst>
            </a:endParaRPr>
          </a:p>
          <a:p>
            <a:r>
              <a:rPr lang="zh-TW" altLang="en-US" sz="1400" b="1" dirty="0" smtClean="0">
                <a:solidFill>
                  <a:schemeClr val="tx1"/>
                </a:solidFill>
                <a:effectLst>
                  <a:outerShdw blurRad="38100" dist="38100" dir="2700000" algn="tl">
                    <a:srgbClr val="000000">
                      <a:alpha val="43137"/>
                    </a:srgbClr>
                  </a:outerShdw>
                </a:effectLst>
              </a:rPr>
              <a:t>只要</a:t>
            </a:r>
            <a:r>
              <a:rPr lang="en-US" altLang="zh-TW" sz="1400" b="1" dirty="0" smtClean="0">
                <a:solidFill>
                  <a:schemeClr val="tx1"/>
                </a:solidFill>
                <a:effectLst>
                  <a:outerShdw blurRad="38100" dist="38100" dir="2700000" algn="tl">
                    <a:srgbClr val="000000">
                      <a:alpha val="43137"/>
                    </a:srgbClr>
                  </a:outerShdw>
                </a:effectLst>
              </a:rPr>
              <a:t>import </a:t>
            </a:r>
            <a:r>
              <a:rPr lang="zh-TW" altLang="en-US" sz="1400" b="1" dirty="0" smtClean="0">
                <a:solidFill>
                  <a:schemeClr val="tx1"/>
                </a:solidFill>
                <a:effectLst>
                  <a:outerShdw blurRad="38100" dist="38100" dir="2700000" algn="tl">
                    <a:srgbClr val="000000">
                      <a:alpha val="43137"/>
                    </a:srgbClr>
                  </a:outerShdw>
                </a:effectLst>
              </a:rPr>
              <a:t>即可使用</a:t>
            </a:r>
            <a:r>
              <a:rPr lang="en-US" altLang="zh-TW" sz="1400" b="1" dirty="0" smtClean="0">
                <a:solidFill>
                  <a:schemeClr val="tx1"/>
                </a:solidFill>
                <a:effectLst>
                  <a:outerShdw blurRad="38100" dist="38100" dir="2700000" algn="tl">
                    <a:srgbClr val="000000">
                      <a:alpha val="43137"/>
                    </a:srgbClr>
                  </a:outerShdw>
                </a:effectLst>
              </a:rPr>
              <a:t>,</a:t>
            </a:r>
            <a:r>
              <a:rPr lang="zh-TW" altLang="en-US" sz="1400" b="1" dirty="0" smtClean="0">
                <a:solidFill>
                  <a:schemeClr val="tx1"/>
                </a:solidFill>
                <a:effectLst>
                  <a:outerShdw blurRad="38100" dist="38100" dir="2700000" algn="tl">
                    <a:srgbClr val="000000">
                      <a:alpha val="43137"/>
                    </a:srgbClr>
                  </a:outerShdw>
                </a:effectLst>
              </a:rPr>
              <a:t>無須安裝</a:t>
            </a:r>
            <a:endParaRPr lang="zh-TW" altLang="en-US" sz="1400" b="1" dirty="0">
              <a:solidFill>
                <a:schemeClr val="tx1"/>
              </a:solidFill>
              <a:effectLst>
                <a:outerShdw blurRad="38100" dist="38100" dir="2700000" algn="tl">
                  <a:srgbClr val="000000">
                    <a:alpha val="43137"/>
                  </a:srgbClr>
                </a:outerShdw>
              </a:effectLst>
            </a:endParaRPr>
          </a:p>
        </p:txBody>
      </p:sp>
      <p:sp>
        <p:nvSpPr>
          <p:cNvPr id="7" name="矩形 6"/>
          <p:cNvSpPr/>
          <p:nvPr/>
        </p:nvSpPr>
        <p:spPr>
          <a:xfrm>
            <a:off x="0" y="2121919"/>
            <a:ext cx="9144000" cy="7920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b="1" dirty="0" smtClean="0">
                <a:solidFill>
                  <a:schemeClr val="tx1"/>
                </a:solidFill>
                <a:effectLst>
                  <a:outerShdw blurRad="38100" dist="38100" dir="2700000" algn="tl">
                    <a:srgbClr val="000000">
                      <a:alpha val="43137"/>
                    </a:srgbClr>
                  </a:outerShdw>
                </a:effectLst>
              </a:rPr>
              <a:t>第三方套件</a:t>
            </a:r>
            <a:r>
              <a:rPr lang="zh-TW" altLang="en-US" sz="1600" b="1" dirty="0" smtClean="0">
                <a:solidFill>
                  <a:schemeClr val="tx1"/>
                </a:solidFill>
                <a:effectLst>
                  <a:outerShdw blurRad="38100" dist="38100" dir="2700000" algn="tl">
                    <a:srgbClr val="000000">
                      <a:alpha val="43137"/>
                    </a:srgbClr>
                  </a:outerShdw>
                </a:effectLst>
              </a:rPr>
              <a:t>要</a:t>
            </a:r>
            <a:r>
              <a:rPr lang="zh-TW" altLang="en-US" sz="1600" b="1" dirty="0">
                <a:solidFill>
                  <a:schemeClr val="tx1"/>
                </a:solidFill>
                <a:effectLst>
                  <a:outerShdw blurRad="38100" dist="38100" dir="2700000" algn="tl">
                    <a:srgbClr val="000000">
                      <a:alpha val="43137"/>
                    </a:srgbClr>
                  </a:outerShdw>
                </a:effectLst>
              </a:rPr>
              <a:t>安裝</a:t>
            </a:r>
            <a:r>
              <a:rPr lang="en-US" altLang="zh-TW" sz="1600" b="1" dirty="0" smtClean="0">
                <a:solidFill>
                  <a:schemeClr val="tx1"/>
                </a:solidFill>
                <a:effectLst>
                  <a:outerShdw blurRad="38100" dist="38100" dir="2700000" algn="tl">
                    <a:srgbClr val="000000">
                      <a:alpha val="43137"/>
                    </a:srgbClr>
                  </a:outerShdw>
                </a:effectLst>
              </a:rPr>
              <a:t>,</a:t>
            </a:r>
            <a:r>
              <a:rPr lang="zh-TW" altLang="en-US" sz="1600" b="1" dirty="0" smtClean="0">
                <a:solidFill>
                  <a:schemeClr val="tx1"/>
                </a:solidFill>
                <a:effectLst>
                  <a:outerShdw blurRad="38100" dist="38100" dir="2700000" algn="tl">
                    <a:srgbClr val="000000">
                      <a:alpha val="43137"/>
                    </a:srgbClr>
                  </a:outerShdw>
                </a:effectLst>
              </a:rPr>
              <a:t>要</a:t>
            </a:r>
            <a:r>
              <a:rPr lang="en-US" altLang="zh-TW" sz="1600" b="1" dirty="0" smtClean="0">
                <a:solidFill>
                  <a:schemeClr val="tx1"/>
                </a:solidFill>
                <a:effectLst>
                  <a:outerShdw blurRad="38100" dist="38100" dir="2700000" algn="tl">
                    <a:srgbClr val="000000">
                      <a:alpha val="43137"/>
                    </a:srgbClr>
                  </a:outerShdw>
                </a:effectLst>
              </a:rPr>
              <a:t>import</a:t>
            </a:r>
            <a:endParaRPr lang="zh-TW" altLang="en-US" sz="1600" b="1" dirty="0">
              <a:solidFill>
                <a:schemeClr val="tx1"/>
              </a:solidFill>
              <a:effectLst>
                <a:outerShdw blurRad="38100" dist="38100" dir="2700000" algn="tl">
                  <a:srgbClr val="000000">
                    <a:alpha val="43137"/>
                  </a:srgbClr>
                </a:outerShdw>
              </a:effectLst>
            </a:endParaRPr>
          </a:p>
        </p:txBody>
      </p:sp>
      <p:sp>
        <p:nvSpPr>
          <p:cNvPr id="8" name="矩形 7"/>
          <p:cNvSpPr/>
          <p:nvPr/>
        </p:nvSpPr>
        <p:spPr>
          <a:xfrm>
            <a:off x="3975462" y="4863642"/>
            <a:ext cx="877163"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a:t>
            </a:r>
          </a:p>
        </p:txBody>
      </p:sp>
      <p:pic>
        <p:nvPicPr>
          <p:cNvPr id="9" name="圖片 8"/>
          <p:cNvPicPr>
            <a:picLocks noChangeAspect="1"/>
          </p:cNvPicPr>
          <p:nvPr/>
        </p:nvPicPr>
        <p:blipFill>
          <a:blip r:embed="rId2"/>
          <a:stretch>
            <a:fillRect/>
          </a:stretch>
        </p:blipFill>
        <p:spPr>
          <a:xfrm>
            <a:off x="7524328" y="992139"/>
            <a:ext cx="1556713" cy="1921868"/>
          </a:xfrm>
          <a:prstGeom prst="rect">
            <a:avLst/>
          </a:prstGeom>
        </p:spPr>
      </p:pic>
      <p:pic>
        <p:nvPicPr>
          <p:cNvPr id="10" name="圖片 9"/>
          <p:cNvPicPr>
            <a:picLocks noChangeAspect="1"/>
          </p:cNvPicPr>
          <p:nvPr/>
        </p:nvPicPr>
        <p:blipFill>
          <a:blip r:embed="rId3"/>
          <a:stretch>
            <a:fillRect/>
          </a:stretch>
        </p:blipFill>
        <p:spPr>
          <a:xfrm>
            <a:off x="5866051" y="996051"/>
            <a:ext cx="1567367" cy="1935021"/>
          </a:xfrm>
          <a:prstGeom prst="rect">
            <a:avLst/>
          </a:prstGeom>
        </p:spPr>
      </p:pic>
      <p:pic>
        <p:nvPicPr>
          <p:cNvPr id="11" name="圖片 10"/>
          <p:cNvPicPr>
            <a:picLocks noChangeAspect="1"/>
          </p:cNvPicPr>
          <p:nvPr/>
        </p:nvPicPr>
        <p:blipFill>
          <a:blip r:embed="rId4"/>
          <a:stretch>
            <a:fillRect/>
          </a:stretch>
        </p:blipFill>
        <p:spPr>
          <a:xfrm>
            <a:off x="4228278" y="998146"/>
            <a:ext cx="1574814" cy="1944215"/>
          </a:xfrm>
          <a:prstGeom prst="rect">
            <a:avLst/>
          </a:prstGeom>
        </p:spPr>
      </p:pic>
      <p:pic>
        <p:nvPicPr>
          <p:cNvPr id="12" name="圖片 11"/>
          <p:cNvPicPr>
            <a:picLocks noChangeAspect="1"/>
          </p:cNvPicPr>
          <p:nvPr/>
        </p:nvPicPr>
        <p:blipFill>
          <a:blip r:embed="rId5"/>
          <a:stretch>
            <a:fillRect/>
          </a:stretch>
        </p:blipFill>
        <p:spPr>
          <a:xfrm>
            <a:off x="2992286" y="992139"/>
            <a:ext cx="1145082" cy="1413682"/>
          </a:xfrm>
          <a:prstGeom prst="rect">
            <a:avLst/>
          </a:prstGeom>
        </p:spPr>
      </p:pic>
      <p:pic>
        <p:nvPicPr>
          <p:cNvPr id="13" name="圖片 12"/>
          <p:cNvPicPr>
            <a:picLocks noChangeAspect="1"/>
          </p:cNvPicPr>
          <p:nvPr/>
        </p:nvPicPr>
        <p:blipFill>
          <a:blip r:embed="rId6"/>
          <a:stretch>
            <a:fillRect/>
          </a:stretch>
        </p:blipFill>
        <p:spPr>
          <a:xfrm>
            <a:off x="7740352" y="5371474"/>
            <a:ext cx="1125680" cy="1389728"/>
          </a:xfrm>
          <a:prstGeom prst="rect">
            <a:avLst/>
          </a:prstGeom>
        </p:spPr>
      </p:pic>
      <p:pic>
        <p:nvPicPr>
          <p:cNvPr id="1026" name="Picture 2" descr="https://d255esdrn735hr.cloudfront.net/sites/default/files/bookretailers/V12208_Low.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1672" y="1743837"/>
            <a:ext cx="969369" cy="119675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504056" y="5560873"/>
            <a:ext cx="3995936" cy="1200329"/>
          </a:xfrm>
          <a:prstGeom prst="rect">
            <a:avLst/>
          </a:prstGeom>
        </p:spPr>
        <p:txBody>
          <a:bodyPr wrap="square">
            <a:spAutoFit/>
          </a:bodyPr>
          <a:lstStyle/>
          <a:p>
            <a:r>
              <a:rPr lang="en-US" altLang="zh-TW" dirty="0"/>
              <a:t>01 </a:t>
            </a:r>
            <a:r>
              <a:rPr lang="zh-TW" altLang="en-US" dirty="0"/>
              <a:t>資料型別、變數及運算</a:t>
            </a:r>
          </a:p>
          <a:p>
            <a:r>
              <a:rPr lang="en-US" altLang="zh-TW" dirty="0"/>
              <a:t>02 Python </a:t>
            </a:r>
            <a:r>
              <a:rPr lang="zh-TW" altLang="en-US" dirty="0"/>
              <a:t>的資料結構</a:t>
            </a:r>
            <a:r>
              <a:rPr lang="en-US" altLang="zh-TW" dirty="0"/>
              <a:t>: Data Structures</a:t>
            </a:r>
          </a:p>
          <a:p>
            <a:r>
              <a:rPr lang="en-US" altLang="zh-TW" dirty="0"/>
              <a:t>03 Python </a:t>
            </a:r>
            <a:r>
              <a:rPr lang="zh-TW" altLang="en-US" dirty="0"/>
              <a:t>的流程控制</a:t>
            </a:r>
          </a:p>
          <a:p>
            <a:r>
              <a:rPr lang="en-US" altLang="zh-TW" dirty="0"/>
              <a:t>04 </a:t>
            </a:r>
            <a:r>
              <a:rPr lang="zh-TW" altLang="en-US" dirty="0"/>
              <a:t>函式 </a:t>
            </a:r>
            <a:r>
              <a:rPr lang="en-US" altLang="zh-TW" dirty="0" smtClean="0"/>
              <a:t>Function</a:t>
            </a:r>
            <a:endParaRPr lang="en-US" altLang="zh-TW" dirty="0"/>
          </a:p>
        </p:txBody>
      </p:sp>
      <p:pic>
        <p:nvPicPr>
          <p:cNvPr id="15" name="圖片 14"/>
          <p:cNvPicPr>
            <a:picLocks noChangeAspect="1"/>
          </p:cNvPicPr>
          <p:nvPr/>
        </p:nvPicPr>
        <p:blipFill>
          <a:blip r:embed="rId8"/>
          <a:stretch>
            <a:fillRect/>
          </a:stretch>
        </p:blipFill>
        <p:spPr>
          <a:xfrm>
            <a:off x="7669706" y="71162"/>
            <a:ext cx="1276004" cy="1788790"/>
          </a:xfrm>
          <a:prstGeom prst="rect">
            <a:avLst/>
          </a:prstGeom>
        </p:spPr>
      </p:pic>
    </p:spTree>
    <p:extLst>
      <p:ext uri="{BB962C8B-B14F-4D97-AF65-F5344CB8AC3E}">
        <p14:creationId xmlns:p14="http://schemas.microsoft.com/office/powerpoint/2010/main" val="1973784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692696"/>
            <a:ext cx="4533613" cy="523220"/>
          </a:xfrm>
          <a:prstGeom prst="rect">
            <a:avLst/>
          </a:prstGeom>
        </p:spPr>
        <p:txBody>
          <a:bodyPr wrap="none">
            <a:spAutoFit/>
          </a:bodyPr>
          <a:lstStyle/>
          <a:p>
            <a:r>
              <a:rPr lang="zh-TW" altLang="en-US" sz="2800" dirty="0"/>
              <a:t>多向判斷式（</a:t>
            </a:r>
            <a:r>
              <a:rPr lang="en-US" altLang="zh-TW" sz="2800" dirty="0" err="1"/>
              <a:t>if⋯elif⋯else</a:t>
            </a:r>
            <a:r>
              <a:rPr lang="zh-TW" altLang="en-US" sz="2800" dirty="0"/>
              <a:t>）</a:t>
            </a:r>
          </a:p>
        </p:txBody>
      </p:sp>
      <p:sp>
        <p:nvSpPr>
          <p:cNvPr id="3" name="矩形 2"/>
          <p:cNvSpPr/>
          <p:nvPr/>
        </p:nvSpPr>
        <p:spPr>
          <a:xfrm>
            <a:off x="5436096" y="692696"/>
            <a:ext cx="1415772" cy="584775"/>
          </a:xfrm>
          <a:prstGeom prst="rect">
            <a:avLst/>
          </a:prstGeom>
        </p:spPr>
        <p:txBody>
          <a:bodyPr wrap="none">
            <a:spAutoFit/>
          </a:bodyPr>
          <a:lstStyle/>
          <a:p>
            <a:r>
              <a:rPr lang="zh-TW" altLang="en-US" sz="3200" dirty="0" smtClean="0"/>
              <a:t>多選</a:t>
            </a:r>
            <a:r>
              <a:rPr lang="zh-TW" altLang="en-US" sz="3200" dirty="0"/>
              <a:t>一</a:t>
            </a:r>
          </a:p>
        </p:txBody>
      </p:sp>
      <p:pic>
        <p:nvPicPr>
          <p:cNvPr id="4" name="圖片 3"/>
          <p:cNvPicPr>
            <a:picLocks noChangeAspect="1"/>
          </p:cNvPicPr>
          <p:nvPr/>
        </p:nvPicPr>
        <p:blipFill>
          <a:blip r:embed="rId2"/>
          <a:stretch>
            <a:fillRect/>
          </a:stretch>
        </p:blipFill>
        <p:spPr>
          <a:xfrm>
            <a:off x="755576" y="1628800"/>
            <a:ext cx="3798137" cy="3072650"/>
          </a:xfrm>
          <a:prstGeom prst="rect">
            <a:avLst/>
          </a:prstGeom>
        </p:spPr>
      </p:pic>
      <p:pic>
        <p:nvPicPr>
          <p:cNvPr id="5" name="圖片 4"/>
          <p:cNvPicPr>
            <a:picLocks noChangeAspect="1"/>
          </p:cNvPicPr>
          <p:nvPr/>
        </p:nvPicPr>
        <p:blipFill>
          <a:blip r:embed="rId3"/>
          <a:stretch>
            <a:fillRect/>
          </a:stretch>
        </p:blipFill>
        <p:spPr>
          <a:xfrm>
            <a:off x="3923928" y="1535898"/>
            <a:ext cx="4892820" cy="3258453"/>
          </a:xfrm>
          <a:prstGeom prst="rect">
            <a:avLst/>
          </a:prstGeom>
        </p:spPr>
      </p:pic>
    </p:spTree>
    <p:extLst>
      <p:ext uri="{BB962C8B-B14F-4D97-AF65-F5344CB8AC3E}">
        <p14:creationId xmlns:p14="http://schemas.microsoft.com/office/powerpoint/2010/main" val="1090135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71600" y="1124744"/>
            <a:ext cx="7128792" cy="5201424"/>
          </a:xfrm>
          <a:prstGeom prst="rect">
            <a:avLst/>
          </a:prstGeom>
        </p:spPr>
        <p:txBody>
          <a:bodyPr wrap="square">
            <a:spAutoFit/>
          </a:bodyPr>
          <a:lstStyle/>
          <a:p>
            <a:r>
              <a:rPr lang="zh-TW" altLang="en-US" sz="2000" dirty="0"/>
              <a:t>百貨公司週年慶活動血拼大打折</a:t>
            </a:r>
            <a:r>
              <a:rPr lang="zh-TW" altLang="en-US" sz="2000" dirty="0" smtClean="0"/>
              <a:t>，</a:t>
            </a:r>
            <a:endParaRPr lang="en-US" altLang="zh-TW" sz="2000" dirty="0" smtClean="0"/>
          </a:p>
          <a:p>
            <a:r>
              <a:rPr lang="zh-TW" altLang="en-US" sz="2000" dirty="0" smtClean="0"/>
              <a:t>吸引</a:t>
            </a:r>
            <a:r>
              <a:rPr lang="zh-TW" altLang="en-US" sz="2000" dirty="0"/>
              <a:t>很多顧客上門</a:t>
            </a:r>
            <a:r>
              <a:rPr lang="zh-TW" altLang="en-US" sz="2000" dirty="0" smtClean="0"/>
              <a:t>，</a:t>
            </a:r>
            <a:endParaRPr lang="en-US" altLang="zh-TW" sz="2000" dirty="0" smtClean="0"/>
          </a:p>
          <a:p>
            <a:r>
              <a:rPr lang="zh-TW" altLang="en-US" sz="2000" dirty="0" smtClean="0"/>
              <a:t>公司</a:t>
            </a:r>
            <a:r>
              <a:rPr lang="zh-TW" altLang="en-US" sz="2000" dirty="0"/>
              <a:t>決定再加碼回饋客戶</a:t>
            </a:r>
            <a:r>
              <a:rPr lang="zh-TW" altLang="en-US" sz="2000" dirty="0" smtClean="0"/>
              <a:t>，</a:t>
            </a:r>
            <a:endParaRPr lang="en-US" altLang="zh-TW" sz="2000" dirty="0" smtClean="0"/>
          </a:p>
          <a:p>
            <a:endParaRPr lang="en-US" altLang="zh-TW" sz="3200" dirty="0"/>
          </a:p>
          <a:p>
            <a:r>
              <a:rPr lang="zh-TW" altLang="en-US" sz="3200" dirty="0" smtClean="0"/>
              <a:t>只要</a:t>
            </a:r>
            <a:r>
              <a:rPr lang="zh-TW" altLang="en-US" sz="3200" dirty="0"/>
              <a:t>客戶</a:t>
            </a:r>
            <a:r>
              <a:rPr lang="zh-TW" altLang="en-US" sz="3200" dirty="0" smtClean="0"/>
              <a:t>消費</a:t>
            </a:r>
            <a:endParaRPr lang="en-US" altLang="zh-TW" sz="3200" dirty="0" smtClean="0"/>
          </a:p>
          <a:p>
            <a:r>
              <a:rPr lang="zh-TW" altLang="en-US" sz="3200" dirty="0" smtClean="0"/>
              <a:t>金額</a:t>
            </a:r>
            <a:r>
              <a:rPr lang="zh-TW" altLang="en-US" sz="3200" dirty="0"/>
              <a:t>在 </a:t>
            </a:r>
            <a:r>
              <a:rPr lang="en-US" altLang="zh-TW" sz="3200" dirty="0"/>
              <a:t>100000 </a:t>
            </a:r>
            <a:r>
              <a:rPr lang="zh-TW" altLang="en-US" sz="3200" dirty="0"/>
              <a:t>元以上就打八折</a:t>
            </a:r>
            <a:r>
              <a:rPr lang="zh-TW" altLang="en-US" sz="3200" dirty="0" smtClean="0"/>
              <a:t>，</a:t>
            </a:r>
            <a:endParaRPr lang="en-US" altLang="zh-TW" sz="3200" dirty="0" smtClean="0"/>
          </a:p>
          <a:p>
            <a:r>
              <a:rPr lang="zh-TW" altLang="en-US" sz="3200" dirty="0" smtClean="0"/>
              <a:t>金額</a:t>
            </a:r>
            <a:r>
              <a:rPr lang="zh-TW" altLang="en-US" sz="3200" dirty="0"/>
              <a:t>在 </a:t>
            </a:r>
            <a:r>
              <a:rPr lang="en-US" altLang="zh-TW" sz="3200" dirty="0"/>
              <a:t>50000 </a:t>
            </a:r>
            <a:r>
              <a:rPr lang="zh-TW" altLang="en-US" sz="3200" dirty="0"/>
              <a:t>元以上就打八五折</a:t>
            </a:r>
            <a:r>
              <a:rPr lang="zh-TW" altLang="en-US" sz="3200" dirty="0" smtClean="0"/>
              <a:t>，</a:t>
            </a:r>
            <a:endParaRPr lang="en-US" altLang="zh-TW" sz="3200" dirty="0" smtClean="0"/>
          </a:p>
          <a:p>
            <a:r>
              <a:rPr lang="zh-TW" altLang="en-US" sz="3200" dirty="0" smtClean="0"/>
              <a:t>金額</a:t>
            </a:r>
            <a:r>
              <a:rPr lang="zh-TW" altLang="en-US" sz="3200" dirty="0"/>
              <a:t>在 </a:t>
            </a:r>
            <a:r>
              <a:rPr lang="en-US" altLang="zh-TW" sz="3200" dirty="0"/>
              <a:t>30000 </a:t>
            </a:r>
            <a:r>
              <a:rPr lang="zh-TW" altLang="en-US" sz="3200" dirty="0"/>
              <a:t>元以上就打九折</a:t>
            </a:r>
            <a:r>
              <a:rPr lang="zh-TW" altLang="en-US" sz="3200" dirty="0" smtClean="0"/>
              <a:t>，</a:t>
            </a:r>
            <a:endParaRPr lang="en-US" altLang="zh-TW" sz="3200" dirty="0" smtClean="0"/>
          </a:p>
          <a:p>
            <a:r>
              <a:rPr lang="zh-TW" altLang="en-US" sz="3200" dirty="0" smtClean="0"/>
              <a:t>金額</a:t>
            </a:r>
            <a:r>
              <a:rPr lang="zh-TW" altLang="en-US" sz="3200" dirty="0"/>
              <a:t>在 </a:t>
            </a:r>
            <a:r>
              <a:rPr lang="en-US" altLang="zh-TW" sz="3200" dirty="0"/>
              <a:t>10000 </a:t>
            </a:r>
            <a:r>
              <a:rPr lang="zh-TW" altLang="en-US" sz="3200" dirty="0"/>
              <a:t>元以上就打九五折</a:t>
            </a:r>
            <a:r>
              <a:rPr lang="zh-TW" altLang="en-US" sz="3200" dirty="0" smtClean="0"/>
              <a:t>，</a:t>
            </a:r>
            <a:endParaRPr lang="en-US" altLang="zh-TW" sz="3200" dirty="0" smtClean="0"/>
          </a:p>
          <a:p>
            <a:r>
              <a:rPr lang="zh-TW" altLang="en-US" sz="3200" dirty="0"/>
              <a:t>金額在 </a:t>
            </a:r>
            <a:r>
              <a:rPr lang="en-US" altLang="zh-TW" sz="3200" dirty="0"/>
              <a:t>10000 </a:t>
            </a:r>
            <a:r>
              <a:rPr lang="zh-TW" altLang="en-US" sz="3200" dirty="0"/>
              <a:t>元</a:t>
            </a:r>
            <a:r>
              <a:rPr lang="zh-TW" altLang="en-US" sz="3200" dirty="0" smtClean="0"/>
              <a:t>以下就不打折，</a:t>
            </a:r>
            <a:endParaRPr lang="en-US" altLang="zh-TW" sz="3200" dirty="0" smtClean="0"/>
          </a:p>
          <a:p>
            <a:r>
              <a:rPr lang="zh-TW" altLang="en-US" sz="2400" dirty="0" smtClean="0"/>
              <a:t>請</a:t>
            </a:r>
            <a:r>
              <a:rPr lang="zh-TW" altLang="en-US" sz="2400" dirty="0"/>
              <a:t>幫</a:t>
            </a:r>
            <a:r>
              <a:rPr lang="zh-TW" altLang="en-US" sz="2400" dirty="0" smtClean="0"/>
              <a:t>該公司</a:t>
            </a:r>
            <a:r>
              <a:rPr lang="zh-TW" altLang="en-US" sz="2400" dirty="0"/>
              <a:t>設計這個收銀台的程式</a:t>
            </a:r>
            <a:r>
              <a:rPr lang="zh-TW" altLang="en-US" sz="2400" dirty="0" smtClean="0"/>
              <a:t>，</a:t>
            </a:r>
            <a:endParaRPr lang="en-US" altLang="zh-TW" sz="2400" dirty="0" smtClean="0"/>
          </a:p>
          <a:p>
            <a:r>
              <a:rPr lang="zh-TW" altLang="en-US" sz="2400" dirty="0" smtClean="0"/>
              <a:t>輸入</a:t>
            </a:r>
            <a:r>
              <a:rPr lang="zh-TW" altLang="en-US" sz="2400" dirty="0"/>
              <a:t>顧客購買金額後，計算顧客應付的金錢。</a:t>
            </a:r>
            <a:endParaRPr lang="en-US" altLang="zh-TW" sz="2400" dirty="0"/>
          </a:p>
        </p:txBody>
      </p:sp>
      <p:sp>
        <p:nvSpPr>
          <p:cNvPr id="4" name="矩形 3"/>
          <p:cNvSpPr/>
          <p:nvPr/>
        </p:nvSpPr>
        <p:spPr>
          <a:xfrm>
            <a:off x="467544" y="40466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程式設</a:t>
            </a:r>
            <a:r>
              <a:rPr lang="zh-TW" altLang="en-US" sz="3200" b="1" dirty="0">
                <a:solidFill>
                  <a:srgbClr val="FFFF00"/>
                </a:solidFill>
                <a:effectLst>
                  <a:outerShdw blurRad="38100" dist="38100" dir="2700000" algn="tl">
                    <a:srgbClr val="000000">
                      <a:alpha val="43137"/>
                    </a:srgbClr>
                  </a:outerShdw>
                </a:effectLst>
              </a:rPr>
              <a:t>計</a:t>
            </a:r>
            <a:r>
              <a:rPr lang="zh-TW" altLang="en-US" sz="3200" b="1" dirty="0" smtClean="0">
                <a:solidFill>
                  <a:srgbClr val="FFFF00"/>
                </a:solidFill>
                <a:effectLst>
                  <a:outerShdw blurRad="38100" dist="38100" dir="2700000" algn="tl">
                    <a:srgbClr val="000000">
                      <a:alpha val="43137"/>
                    </a:srgbClr>
                  </a:outerShdw>
                </a:effectLst>
              </a:rPr>
              <a:t>題</a:t>
            </a:r>
            <a:endParaRPr lang="zh-TW" altLang="en-US"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6370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6632"/>
            <a:ext cx="8712968" cy="6555641"/>
          </a:xfrm>
          <a:prstGeom prst="rect">
            <a:avLst/>
          </a:prstGeom>
        </p:spPr>
        <p:txBody>
          <a:bodyPr wrap="square">
            <a:spAutoFit/>
          </a:bodyPr>
          <a:lstStyle/>
          <a:p>
            <a:r>
              <a:rPr lang="en-US" altLang="zh-TW" sz="2800" dirty="0"/>
              <a:t>money = </a:t>
            </a:r>
            <a:r>
              <a:rPr lang="en-US" altLang="zh-TW" sz="2800" dirty="0" err="1"/>
              <a:t>int</a:t>
            </a:r>
            <a:r>
              <a:rPr lang="en-US" altLang="zh-TW" sz="2800" dirty="0"/>
              <a:t>(input("</a:t>
            </a:r>
            <a:r>
              <a:rPr lang="zh-TW" altLang="en-US" sz="2800" dirty="0"/>
              <a:t>請輸入購物金額：</a:t>
            </a:r>
            <a:r>
              <a:rPr lang="en-US" altLang="zh-TW" sz="2800" dirty="0"/>
              <a:t>"))</a:t>
            </a:r>
          </a:p>
          <a:p>
            <a:endParaRPr lang="en-US" altLang="zh-TW" sz="2800" dirty="0" smtClean="0"/>
          </a:p>
          <a:p>
            <a:r>
              <a:rPr lang="en-US" altLang="zh-TW" sz="2800" dirty="0" smtClean="0"/>
              <a:t>if(money </a:t>
            </a:r>
            <a:r>
              <a:rPr lang="en-US" altLang="zh-TW" sz="2800" dirty="0"/>
              <a:t>&gt;= 10000):</a:t>
            </a:r>
          </a:p>
          <a:p>
            <a:endParaRPr lang="en-US" altLang="zh-TW" sz="2800" dirty="0" smtClean="0"/>
          </a:p>
          <a:p>
            <a:r>
              <a:rPr lang="en-US" altLang="zh-TW" sz="2800" dirty="0" smtClean="0"/>
              <a:t>    </a:t>
            </a:r>
            <a:r>
              <a:rPr lang="en-US" altLang="zh-TW" sz="2800" dirty="0"/>
              <a:t>if(money &gt;= 100000):</a:t>
            </a:r>
          </a:p>
          <a:p>
            <a:r>
              <a:rPr lang="en-US" altLang="zh-TW" sz="2800" dirty="0"/>
              <a:t>        print(money * 0.8, end=" </a:t>
            </a:r>
            <a:r>
              <a:rPr lang="zh-TW" altLang="en-US" sz="2800" dirty="0"/>
              <a:t>元</a:t>
            </a:r>
            <a:r>
              <a:rPr lang="en-US" altLang="zh-TW" sz="2800" dirty="0"/>
              <a:t>\n")  #</a:t>
            </a:r>
            <a:r>
              <a:rPr lang="zh-TW" altLang="en-US" sz="2800" dirty="0"/>
              <a:t>八折</a:t>
            </a:r>
          </a:p>
          <a:p>
            <a:r>
              <a:rPr lang="zh-TW" altLang="en-US" sz="2800" dirty="0"/>
              <a:t>    </a:t>
            </a:r>
            <a:r>
              <a:rPr lang="en-US" altLang="zh-TW" sz="2800" dirty="0" err="1"/>
              <a:t>elif</a:t>
            </a:r>
            <a:r>
              <a:rPr lang="en-US" altLang="zh-TW" sz="2800" dirty="0"/>
              <a:t>(money &gt;= 50000):</a:t>
            </a:r>
          </a:p>
          <a:p>
            <a:r>
              <a:rPr lang="en-US" altLang="zh-TW" sz="2800" dirty="0"/>
              <a:t>        print(money * 0.85, end=" </a:t>
            </a:r>
            <a:r>
              <a:rPr lang="zh-TW" altLang="en-US" sz="2800" dirty="0"/>
              <a:t>元</a:t>
            </a:r>
            <a:r>
              <a:rPr lang="en-US" altLang="zh-TW" sz="2800" dirty="0"/>
              <a:t>\n")  #</a:t>
            </a:r>
            <a:r>
              <a:rPr lang="zh-TW" altLang="en-US" sz="2800" dirty="0"/>
              <a:t>八五折</a:t>
            </a:r>
          </a:p>
          <a:p>
            <a:r>
              <a:rPr lang="zh-TW" altLang="en-US" sz="2800" dirty="0"/>
              <a:t>    </a:t>
            </a:r>
            <a:r>
              <a:rPr lang="en-US" altLang="zh-TW" sz="2800" dirty="0" err="1"/>
              <a:t>elif</a:t>
            </a:r>
            <a:r>
              <a:rPr lang="en-US" altLang="zh-TW" sz="2800" dirty="0"/>
              <a:t>(money &gt;= 30000):</a:t>
            </a:r>
          </a:p>
          <a:p>
            <a:r>
              <a:rPr lang="en-US" altLang="zh-TW" sz="2800" dirty="0"/>
              <a:t>        print(money * 0.9, end=" </a:t>
            </a:r>
            <a:r>
              <a:rPr lang="zh-TW" altLang="en-US" sz="2800" dirty="0"/>
              <a:t>元</a:t>
            </a:r>
            <a:r>
              <a:rPr lang="en-US" altLang="zh-TW" sz="2800" dirty="0"/>
              <a:t>\n")  #</a:t>
            </a:r>
            <a:r>
              <a:rPr lang="zh-TW" altLang="en-US" sz="2800" dirty="0"/>
              <a:t>九折</a:t>
            </a:r>
          </a:p>
          <a:p>
            <a:r>
              <a:rPr lang="zh-TW" altLang="en-US" sz="2800" dirty="0"/>
              <a:t>    </a:t>
            </a:r>
            <a:r>
              <a:rPr lang="en-US" altLang="zh-TW" sz="2800" dirty="0"/>
              <a:t>else:</a:t>
            </a:r>
          </a:p>
          <a:p>
            <a:r>
              <a:rPr lang="en-US" altLang="zh-TW" sz="2800" dirty="0"/>
              <a:t>        print(money * 0.95, end=" </a:t>
            </a:r>
            <a:r>
              <a:rPr lang="zh-TW" altLang="en-US" sz="2800" dirty="0"/>
              <a:t>元</a:t>
            </a:r>
            <a:r>
              <a:rPr lang="en-US" altLang="zh-TW" sz="2800" dirty="0"/>
              <a:t>\n")  #</a:t>
            </a:r>
            <a:r>
              <a:rPr lang="zh-TW" altLang="en-US" sz="2800" dirty="0"/>
              <a:t>九五折</a:t>
            </a:r>
          </a:p>
          <a:p>
            <a:endParaRPr lang="en-US" altLang="zh-TW" sz="2800" dirty="0" smtClean="0"/>
          </a:p>
          <a:p>
            <a:r>
              <a:rPr lang="en-US" altLang="zh-TW" sz="2800" dirty="0" smtClean="0"/>
              <a:t>else</a:t>
            </a:r>
            <a:r>
              <a:rPr lang="en-US" altLang="zh-TW" sz="2800" dirty="0"/>
              <a:t>:</a:t>
            </a:r>
          </a:p>
          <a:p>
            <a:r>
              <a:rPr lang="en-US" altLang="zh-TW" sz="2800" dirty="0"/>
              <a:t>    print(money, end=" </a:t>
            </a:r>
            <a:r>
              <a:rPr lang="zh-TW" altLang="en-US" sz="2800" dirty="0"/>
              <a:t>元</a:t>
            </a:r>
            <a:r>
              <a:rPr lang="en-US" altLang="zh-TW" sz="2800" dirty="0"/>
              <a:t>\n")  #</a:t>
            </a:r>
            <a:r>
              <a:rPr lang="zh-TW" altLang="en-US" sz="2800" dirty="0"/>
              <a:t>未打折</a:t>
            </a:r>
          </a:p>
        </p:txBody>
      </p:sp>
    </p:spTree>
    <p:extLst>
      <p:ext uri="{BB962C8B-B14F-4D97-AF65-F5344CB8AC3E}">
        <p14:creationId xmlns:p14="http://schemas.microsoft.com/office/powerpoint/2010/main" val="1851817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171"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2555776" y="2360614"/>
            <a:ext cx="3153427" cy="1384995"/>
          </a:xfrm>
          <a:prstGeom prst="rect">
            <a:avLst/>
          </a:prstGeom>
        </p:spPr>
        <p:txBody>
          <a:bodyPr wrap="none">
            <a:spAutoFit/>
          </a:bodyPr>
          <a:lstStyle/>
          <a:p>
            <a:r>
              <a:rPr lang="zh-TW" altLang="en-US" sz="2400" b="1" dirty="0">
                <a:solidFill>
                  <a:schemeClr val="bg1"/>
                </a:solidFill>
                <a:effectLst>
                  <a:outerShdw blurRad="38100" dist="38100" dir="2700000" algn="tl">
                    <a:srgbClr val="000000">
                      <a:alpha val="43137"/>
                    </a:srgbClr>
                  </a:outerShdw>
                </a:effectLst>
              </a:rPr>
              <a:t>程式流程控制　　之</a:t>
            </a:r>
            <a:endParaRPr lang="en-US" altLang="zh-TW" sz="2400" b="1" dirty="0">
              <a:solidFill>
                <a:schemeClr val="bg1"/>
              </a:solidFill>
              <a:effectLst>
                <a:outerShdw blurRad="38100" dist="38100" dir="2700000" algn="tl">
                  <a:srgbClr val="000000">
                    <a:alpha val="43137"/>
                  </a:srgbClr>
                </a:outerShdw>
              </a:effectLst>
            </a:endParaRPr>
          </a:p>
          <a:p>
            <a:r>
              <a:rPr lang="zh-TW" altLang="en-US" sz="6000" b="1" dirty="0" smtClean="0">
                <a:solidFill>
                  <a:srgbClr val="FFFF00"/>
                </a:solidFill>
                <a:effectLst>
                  <a:outerShdw blurRad="38100" dist="38100" dir="2700000" algn="tl">
                    <a:srgbClr val="000000">
                      <a:alpha val="43137"/>
                    </a:srgbClr>
                  </a:outerShdw>
                </a:effectLst>
              </a:rPr>
              <a:t>迴圈</a:t>
            </a:r>
            <a:r>
              <a:rPr lang="en-US" altLang="zh-TW" sz="6000" b="1" dirty="0" smtClean="0">
                <a:solidFill>
                  <a:srgbClr val="FFFF00"/>
                </a:solidFill>
                <a:effectLst>
                  <a:outerShdw blurRad="38100" dist="38100" dir="2700000" algn="tl">
                    <a:srgbClr val="000000">
                      <a:alpha val="43137"/>
                    </a:srgbClr>
                  </a:outerShdw>
                </a:effectLst>
              </a:rPr>
              <a:t>loop</a:t>
            </a:r>
          </a:p>
        </p:txBody>
      </p:sp>
      <p:sp>
        <p:nvSpPr>
          <p:cNvPr id="7" name="矩形 6"/>
          <p:cNvSpPr/>
          <p:nvPr/>
        </p:nvSpPr>
        <p:spPr>
          <a:xfrm>
            <a:off x="2627784" y="3678515"/>
            <a:ext cx="2808312" cy="369332"/>
          </a:xfrm>
          <a:prstGeom prst="rect">
            <a:avLst/>
          </a:prstGeom>
        </p:spPr>
        <p:txBody>
          <a:bodyPr wrap="square">
            <a:spAutoFit/>
          </a:bodyPr>
          <a:lstStyle/>
          <a:p>
            <a:r>
              <a:rPr lang="en-US" altLang="zh-TW" b="1" dirty="0" smtClean="0">
                <a:solidFill>
                  <a:srgbClr val="FFFF00"/>
                </a:solidFill>
                <a:effectLst>
                  <a:outerShdw blurRad="38100" dist="38100" dir="2700000" algn="tl">
                    <a:srgbClr val="000000">
                      <a:alpha val="43137"/>
                    </a:srgbClr>
                  </a:outerShdw>
                </a:effectLst>
              </a:rPr>
              <a:t>While </a:t>
            </a:r>
            <a:r>
              <a:rPr lang="en-US" altLang="zh-TW" b="1" dirty="0">
                <a:solidFill>
                  <a:srgbClr val="FFFF00"/>
                </a:solidFill>
                <a:effectLst>
                  <a:outerShdw blurRad="38100" dist="38100" dir="2700000" algn="tl">
                    <a:srgbClr val="000000">
                      <a:alpha val="43137"/>
                    </a:srgbClr>
                  </a:outerShdw>
                </a:effectLst>
              </a:rPr>
              <a:t>loop </a:t>
            </a:r>
            <a:r>
              <a:rPr lang="en-US" altLang="zh-TW" b="1" dirty="0" smtClean="0">
                <a:solidFill>
                  <a:srgbClr val="FFFF00"/>
                </a:solidFill>
                <a:effectLst>
                  <a:outerShdw blurRad="38100" dist="38100" dir="2700000" algn="tl">
                    <a:srgbClr val="000000">
                      <a:alpha val="43137"/>
                    </a:srgbClr>
                  </a:outerShdw>
                </a:effectLst>
              </a:rPr>
              <a:t>| </a:t>
            </a:r>
            <a:r>
              <a:rPr lang="en-US" altLang="zh-TW" b="1" dirty="0">
                <a:solidFill>
                  <a:srgbClr val="FFFF00"/>
                </a:solidFill>
                <a:effectLst>
                  <a:outerShdw blurRad="38100" dist="38100" dir="2700000" algn="tl">
                    <a:srgbClr val="000000">
                      <a:alpha val="43137"/>
                    </a:srgbClr>
                  </a:outerShdw>
                </a:effectLst>
              </a:rPr>
              <a:t>for loop </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5972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7378479"/>
            <a:ext cx="2520280" cy="749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標題 1"/>
          <p:cNvSpPr txBox="1">
            <a:spLocks/>
          </p:cNvSpPr>
          <p:nvPr/>
        </p:nvSpPr>
        <p:spPr>
          <a:xfrm>
            <a:off x="386471" y="404664"/>
            <a:ext cx="2817377" cy="576064"/>
          </a:xfrm>
          <a:prstGeom prst="rect">
            <a:avLst/>
          </a:prstGeom>
        </p:spPr>
        <p:txBody>
          <a:bodyP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dirty="0" smtClean="0"/>
              <a:t>課程目標：</a:t>
            </a:r>
            <a:endParaRPr lang="zh-TW"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21" y="7368280"/>
            <a:ext cx="5852407" cy="1050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552" y="7893496"/>
            <a:ext cx="5372210" cy="712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352935" y="1003313"/>
            <a:ext cx="7344816" cy="5262979"/>
          </a:xfrm>
          <a:prstGeom prst="rect">
            <a:avLst/>
          </a:prstGeom>
        </p:spPr>
        <p:txBody>
          <a:bodyPr wrap="square">
            <a:spAutoFit/>
          </a:bodyPr>
          <a:lstStyle/>
          <a:p>
            <a:r>
              <a:rPr lang="zh-TW" altLang="en-US" sz="2800" b="1" dirty="0" smtClean="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range </a:t>
            </a:r>
            <a:r>
              <a:rPr lang="zh-TW" altLang="en-US" sz="2800" b="1" dirty="0">
                <a:solidFill>
                  <a:srgbClr val="7030A0"/>
                </a:solidFill>
                <a:effectLst>
                  <a:outerShdw blurRad="38100" dist="38100" dir="2700000" algn="tl">
                    <a:srgbClr val="000000">
                      <a:alpha val="43137"/>
                    </a:srgbClr>
                  </a:outerShdw>
                </a:effectLst>
              </a:rPr>
              <a:t>函式 </a:t>
            </a:r>
            <a:r>
              <a:rPr lang="zh-TW" altLang="en-US" sz="2800" b="1" dirty="0">
                <a:effectLst>
                  <a:outerShdw blurRad="38100" dist="38100" dir="2700000" algn="tl">
                    <a:srgbClr val="000000">
                      <a:alpha val="43137"/>
                    </a:srgbClr>
                  </a:outerShdw>
                </a:effectLst>
              </a:rPr>
              <a:t>的</a:t>
            </a:r>
            <a:r>
              <a:rPr lang="zh-TW" altLang="en-US" sz="2800" b="1" dirty="0" smtClean="0">
                <a:effectLst>
                  <a:outerShdw blurRad="38100" dist="38100" dir="2700000" algn="tl">
                    <a:srgbClr val="000000">
                      <a:alpha val="43137"/>
                    </a:srgbClr>
                  </a:outerShdw>
                </a:effectLst>
              </a:rPr>
              <a:t>功能建立</a:t>
            </a:r>
            <a:r>
              <a:rPr lang="zh-TW" altLang="en-US" sz="2800" b="1" dirty="0">
                <a:solidFill>
                  <a:srgbClr val="FF0000"/>
                </a:solidFill>
                <a:effectLst>
                  <a:outerShdw blurRad="38100" dist="38100" dir="2700000" algn="tl">
                    <a:srgbClr val="000000">
                      <a:alpha val="43137"/>
                    </a:srgbClr>
                  </a:outerShdw>
                </a:effectLst>
              </a:rPr>
              <a:t>整數循序</a:t>
            </a:r>
            <a:r>
              <a:rPr lang="zh-TW" altLang="en-US" sz="2800" b="1" dirty="0" smtClean="0">
                <a:solidFill>
                  <a:srgbClr val="FF0000"/>
                </a:solidFill>
                <a:effectLst>
                  <a:outerShdw blurRad="38100" dist="38100" dir="2700000" algn="tl">
                    <a:srgbClr val="000000">
                      <a:alpha val="43137"/>
                    </a:srgbClr>
                  </a:outerShdw>
                </a:effectLst>
              </a:rPr>
              <a:t>數列</a:t>
            </a:r>
            <a:endParaRPr lang="en-US" altLang="zh-TW" sz="2800" b="1" dirty="0" smtClean="0">
              <a:solidFill>
                <a:srgbClr val="FF0000"/>
              </a:solidFill>
              <a:effectLst>
                <a:outerShdw blurRad="38100" dist="38100" dir="2700000" algn="tl">
                  <a:srgbClr val="000000">
                    <a:alpha val="43137"/>
                  </a:srgbClr>
                </a:outerShdw>
              </a:effectLst>
            </a:endParaRPr>
          </a:p>
          <a:p>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for </a:t>
            </a:r>
            <a:r>
              <a:rPr lang="zh-TW" altLang="en-US" sz="2800" b="1" dirty="0">
                <a:solidFill>
                  <a:srgbClr val="7030A0"/>
                </a:solidFill>
                <a:effectLst>
                  <a:outerShdw blurRad="38100" dist="38100" dir="2700000" algn="tl">
                    <a:srgbClr val="000000">
                      <a:alpha val="43137"/>
                    </a:srgbClr>
                  </a:outerShdw>
                </a:effectLst>
              </a:rPr>
              <a:t>廻圈 </a:t>
            </a:r>
            <a:r>
              <a:rPr lang="zh-TW" altLang="en-US" sz="2800" dirty="0" smtClean="0"/>
              <a:t>執行</a:t>
            </a:r>
            <a:r>
              <a:rPr lang="zh-TW" altLang="en-US" sz="2800" b="1" dirty="0" smtClean="0">
                <a:effectLst>
                  <a:outerShdw blurRad="38100" dist="38100" dir="2700000" algn="tl">
                    <a:srgbClr val="000000">
                      <a:alpha val="43137"/>
                    </a:srgbClr>
                  </a:outerShdw>
                </a:effectLst>
              </a:rPr>
              <a:t>固定</a:t>
            </a:r>
            <a:r>
              <a:rPr lang="zh-TW" altLang="en-US" sz="2800" b="1" dirty="0">
                <a:effectLst>
                  <a:outerShdw blurRad="38100" dist="38100" dir="2700000" algn="tl">
                    <a:srgbClr val="000000">
                      <a:alpha val="43137"/>
                    </a:srgbClr>
                  </a:outerShdw>
                </a:effectLst>
              </a:rPr>
              <a:t>次數</a:t>
            </a:r>
            <a:r>
              <a:rPr lang="zh-TW" altLang="en-US" sz="2800" dirty="0"/>
              <a:t>的廻</a:t>
            </a:r>
            <a:r>
              <a:rPr lang="zh-TW" altLang="en-US" sz="2800" dirty="0" smtClean="0"/>
              <a:t>圈運算</a:t>
            </a:r>
            <a:r>
              <a:rPr lang="en-US" altLang="zh-TW" sz="2800" dirty="0" smtClean="0"/>
              <a:t>(</a:t>
            </a:r>
            <a:r>
              <a:rPr lang="zh-TW" altLang="en-US" sz="2800" dirty="0" smtClean="0"/>
              <a:t>通常</a:t>
            </a:r>
            <a:r>
              <a:rPr lang="en-US" altLang="zh-TW" sz="2800" dirty="0" smtClean="0"/>
              <a:t>)</a:t>
            </a:r>
          </a:p>
          <a:p>
            <a:r>
              <a:rPr lang="zh-TW" altLang="en-US" sz="2800" b="1" dirty="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while </a:t>
            </a:r>
            <a:r>
              <a:rPr lang="zh-TW" altLang="en-US" sz="2800" b="1" dirty="0">
                <a:solidFill>
                  <a:srgbClr val="7030A0"/>
                </a:solidFill>
                <a:effectLst>
                  <a:outerShdw blurRad="38100" dist="38100" dir="2700000" algn="tl">
                    <a:srgbClr val="000000">
                      <a:alpha val="43137"/>
                    </a:srgbClr>
                  </a:outerShdw>
                </a:effectLst>
              </a:rPr>
              <a:t>廻</a:t>
            </a:r>
            <a:r>
              <a:rPr lang="zh-TW" altLang="en-US" sz="2800" b="1" dirty="0" smtClean="0">
                <a:solidFill>
                  <a:srgbClr val="7030A0"/>
                </a:solidFill>
                <a:effectLst>
                  <a:outerShdw blurRad="38100" dist="38100" dir="2700000" algn="tl">
                    <a:srgbClr val="000000">
                      <a:alpha val="43137"/>
                    </a:srgbClr>
                  </a:outerShdw>
                </a:effectLst>
              </a:rPr>
              <a:t>圈</a:t>
            </a:r>
            <a:r>
              <a:rPr lang="zh-TW" altLang="en-US" sz="2800" dirty="0"/>
              <a:t>執行</a:t>
            </a:r>
            <a:r>
              <a:rPr lang="zh-TW" altLang="en-US" sz="2800" b="1" dirty="0" smtClean="0">
                <a:effectLst>
                  <a:outerShdw blurRad="38100" dist="38100" dir="2700000" algn="tl">
                    <a:srgbClr val="000000">
                      <a:alpha val="43137"/>
                    </a:srgbClr>
                  </a:outerShdw>
                </a:effectLst>
              </a:rPr>
              <a:t>沒有</a:t>
            </a:r>
            <a:r>
              <a:rPr lang="zh-TW" altLang="en-US" sz="2800" b="1" dirty="0">
                <a:effectLst>
                  <a:outerShdw blurRad="38100" dist="38100" dir="2700000" algn="tl">
                    <a:srgbClr val="000000">
                      <a:alpha val="43137"/>
                    </a:srgbClr>
                  </a:outerShdw>
                </a:effectLst>
              </a:rPr>
              <a:t>固定次數</a:t>
            </a:r>
            <a:r>
              <a:rPr lang="zh-TW" altLang="en-US" sz="2800" dirty="0"/>
              <a:t>的廻</a:t>
            </a:r>
            <a:r>
              <a:rPr lang="zh-TW" altLang="en-US" sz="2800" dirty="0" smtClean="0"/>
              <a:t>圈運算</a:t>
            </a:r>
            <a:endParaRPr lang="en-US" altLang="zh-TW" sz="2800" dirty="0" smtClean="0"/>
          </a:p>
          <a:p>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continue </a:t>
            </a:r>
            <a:r>
              <a:rPr lang="zh-TW" altLang="en-US" sz="2800" b="1" dirty="0">
                <a:solidFill>
                  <a:srgbClr val="7030A0"/>
                </a:solidFill>
                <a:effectLst>
                  <a:outerShdw blurRad="38100" dist="38100" dir="2700000" algn="tl">
                    <a:srgbClr val="000000">
                      <a:alpha val="43137"/>
                    </a:srgbClr>
                  </a:outerShdw>
                </a:effectLst>
              </a:rPr>
              <a:t>指令 </a:t>
            </a:r>
            <a:r>
              <a:rPr lang="zh-TW" altLang="en-US" sz="2800" dirty="0"/>
              <a:t>通常也是用於廻圈中</a:t>
            </a:r>
            <a:r>
              <a:rPr lang="zh-TW" altLang="en-US" sz="2800" dirty="0" smtClean="0"/>
              <a:t>，</a:t>
            </a:r>
            <a:endParaRPr lang="en-US" altLang="zh-TW" sz="2800" dirty="0" smtClean="0"/>
          </a:p>
          <a:p>
            <a:r>
              <a:rPr lang="zh-TW" altLang="en-US" sz="2800" dirty="0" smtClean="0"/>
              <a:t>是</a:t>
            </a:r>
            <a:r>
              <a:rPr lang="zh-TW" altLang="en-US" sz="2800" dirty="0"/>
              <a:t>在廻圈執行中途暫時停住不往下執行，而跳到廻圈的起始處</a:t>
            </a:r>
            <a:r>
              <a:rPr lang="zh-TW" altLang="en-US" sz="2800" dirty="0" smtClean="0"/>
              <a:t>執行</a:t>
            </a:r>
            <a:endParaRPr lang="en-US" altLang="zh-TW" sz="2800" dirty="0" smtClean="0"/>
          </a:p>
          <a:p>
            <a:r>
              <a:rPr lang="zh-TW" altLang="en-US" sz="2800" b="1" dirty="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break </a:t>
            </a:r>
            <a:r>
              <a:rPr lang="zh-TW" altLang="en-US" sz="2800" b="1" dirty="0">
                <a:solidFill>
                  <a:srgbClr val="7030A0"/>
                </a:solidFill>
                <a:effectLst>
                  <a:outerShdw blurRad="38100" dist="38100" dir="2700000" algn="tl">
                    <a:srgbClr val="000000">
                      <a:alpha val="43137"/>
                    </a:srgbClr>
                  </a:outerShdw>
                </a:effectLst>
              </a:rPr>
              <a:t>指令 </a:t>
            </a:r>
            <a:r>
              <a:rPr lang="zh-TW" altLang="en-US" sz="2800" dirty="0"/>
              <a:t>通常用於廻圈中，可以在廻圈執行中途強迫跳離廻圈，跳到廻圈後面的程式繼續執行</a:t>
            </a:r>
            <a:r>
              <a:rPr lang="zh-TW" altLang="en-US" sz="2800" dirty="0" smtClean="0"/>
              <a:t>。</a:t>
            </a:r>
            <a:endParaRPr lang="en-US" altLang="zh-TW" sz="2800" dirty="0" smtClean="0"/>
          </a:p>
          <a:p>
            <a:r>
              <a:rPr lang="zh-TW" altLang="en-US" sz="2800" dirty="0"/>
              <a:t>廻圈中又包含廻</a:t>
            </a:r>
            <a:r>
              <a:rPr lang="zh-TW" altLang="en-US" sz="2800" dirty="0" smtClean="0"/>
              <a:t>圈</a:t>
            </a:r>
            <a:r>
              <a:rPr lang="zh-TW" altLang="en-US" sz="2800" dirty="0"/>
              <a:t>的</a:t>
            </a:r>
            <a:r>
              <a:rPr lang="zh-TW" altLang="en-US" sz="2800" dirty="0" smtClean="0"/>
              <a:t> </a:t>
            </a:r>
            <a:r>
              <a:rPr lang="zh-TW" altLang="en-US" sz="2800" b="1" dirty="0">
                <a:solidFill>
                  <a:srgbClr val="7030A0"/>
                </a:solidFill>
                <a:effectLst>
                  <a:outerShdw blurRad="38100" dist="38100" dir="2700000" algn="tl">
                    <a:srgbClr val="000000">
                      <a:alpha val="43137"/>
                    </a:srgbClr>
                  </a:outerShdw>
                </a:effectLst>
              </a:rPr>
              <a:t>巢狀廻</a:t>
            </a:r>
            <a:r>
              <a:rPr lang="zh-TW" altLang="en-US" sz="2800" b="1" dirty="0" smtClean="0">
                <a:solidFill>
                  <a:srgbClr val="7030A0"/>
                </a:solidFill>
                <a:effectLst>
                  <a:outerShdw blurRad="38100" dist="38100" dir="2700000" algn="tl">
                    <a:srgbClr val="000000">
                      <a:alpha val="43137"/>
                    </a:srgbClr>
                  </a:outerShdw>
                </a:effectLst>
              </a:rPr>
              <a:t>圈</a:t>
            </a:r>
            <a:r>
              <a:rPr lang="zh-TW" altLang="en-US" sz="2800" b="1" dirty="0" smtClean="0"/>
              <a:t>　設計</a:t>
            </a:r>
            <a:r>
              <a:rPr lang="en-US" altLang="zh-TW" sz="1400" b="1" dirty="0" smtClean="0">
                <a:sym typeface="Wingdings" panose="05000000000000000000" pitchFamily="2" charset="2"/>
              </a:rPr>
              <a:t></a:t>
            </a:r>
            <a:r>
              <a:rPr lang="zh-TW" altLang="en-US" sz="1400" b="1" dirty="0" smtClean="0">
                <a:sym typeface="Wingdings" panose="05000000000000000000" pitchFamily="2" charset="2"/>
              </a:rPr>
              <a:t>九九乘法表</a:t>
            </a:r>
            <a:endParaRPr lang="zh-TW" altLang="en-US" sz="1400" dirty="0"/>
          </a:p>
        </p:txBody>
      </p:sp>
      <p:sp>
        <p:nvSpPr>
          <p:cNvPr id="3" name="矩形 2"/>
          <p:cNvSpPr/>
          <p:nvPr/>
        </p:nvSpPr>
        <p:spPr>
          <a:xfrm>
            <a:off x="6732240" y="508030"/>
            <a:ext cx="2138727" cy="369332"/>
          </a:xfrm>
          <a:prstGeom prst="rect">
            <a:avLst/>
          </a:prstGeom>
        </p:spPr>
        <p:txBody>
          <a:bodyPr wrap="none">
            <a:spAutoFit/>
          </a:bodyPr>
          <a:lstStyle/>
          <a:p>
            <a:r>
              <a:rPr lang="zh-TW" altLang="en-US" dirty="0" smtClean="0"/>
              <a:t>沒有</a:t>
            </a:r>
            <a:r>
              <a:rPr lang="en-US" altLang="zh-TW" dirty="0" smtClean="0"/>
              <a:t>do… while </a:t>
            </a:r>
            <a:r>
              <a:rPr lang="zh-TW" altLang="en-US" dirty="0"/>
              <a:t>廻圈</a:t>
            </a:r>
          </a:p>
        </p:txBody>
      </p:sp>
    </p:spTree>
    <p:extLst>
      <p:ext uri="{BB962C8B-B14F-4D97-AF65-F5344CB8AC3E}">
        <p14:creationId xmlns:p14="http://schemas.microsoft.com/office/powerpoint/2010/main" val="135993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41610" y="1628800"/>
            <a:ext cx="5852667" cy="1054699"/>
          </a:xfrm>
          <a:prstGeom prst="rect">
            <a:avLst/>
          </a:prstGeom>
        </p:spPr>
      </p:pic>
      <p:sp>
        <p:nvSpPr>
          <p:cNvPr id="3" name="矩形 2"/>
          <p:cNvSpPr/>
          <p:nvPr/>
        </p:nvSpPr>
        <p:spPr>
          <a:xfrm>
            <a:off x="395536" y="692696"/>
            <a:ext cx="7344816" cy="523220"/>
          </a:xfrm>
          <a:prstGeom prst="rect">
            <a:avLst/>
          </a:prstGeom>
        </p:spPr>
        <p:txBody>
          <a:bodyPr wrap="square">
            <a:spAutoFit/>
          </a:bodyPr>
          <a:lstStyle/>
          <a:p>
            <a:r>
              <a:rPr lang="zh-TW" altLang="en-US" sz="2800" b="1" dirty="0" smtClean="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range </a:t>
            </a:r>
            <a:r>
              <a:rPr lang="zh-TW" altLang="en-US" sz="2800" b="1" dirty="0">
                <a:solidFill>
                  <a:srgbClr val="7030A0"/>
                </a:solidFill>
                <a:effectLst>
                  <a:outerShdw blurRad="38100" dist="38100" dir="2700000" algn="tl">
                    <a:srgbClr val="000000">
                      <a:alpha val="43137"/>
                    </a:srgbClr>
                  </a:outerShdw>
                </a:effectLst>
              </a:rPr>
              <a:t>函式 </a:t>
            </a:r>
            <a:r>
              <a:rPr lang="zh-TW" altLang="en-US" sz="2800" b="1" dirty="0">
                <a:effectLst>
                  <a:outerShdw blurRad="38100" dist="38100" dir="2700000" algn="tl">
                    <a:srgbClr val="000000">
                      <a:alpha val="43137"/>
                    </a:srgbClr>
                  </a:outerShdw>
                </a:effectLst>
              </a:rPr>
              <a:t>的</a:t>
            </a:r>
            <a:r>
              <a:rPr lang="zh-TW" altLang="en-US" sz="2800" b="1" dirty="0" smtClean="0">
                <a:effectLst>
                  <a:outerShdw blurRad="38100" dist="38100" dir="2700000" algn="tl">
                    <a:srgbClr val="000000">
                      <a:alpha val="43137"/>
                    </a:srgbClr>
                  </a:outerShdw>
                </a:effectLst>
              </a:rPr>
              <a:t>功能建立</a:t>
            </a:r>
            <a:r>
              <a:rPr lang="zh-TW" altLang="en-US" sz="2800" b="1" dirty="0">
                <a:solidFill>
                  <a:srgbClr val="FF0000"/>
                </a:solidFill>
                <a:effectLst>
                  <a:outerShdw blurRad="38100" dist="38100" dir="2700000" algn="tl">
                    <a:srgbClr val="000000">
                      <a:alpha val="43137"/>
                    </a:srgbClr>
                  </a:outerShdw>
                </a:effectLst>
              </a:rPr>
              <a:t>整數循序</a:t>
            </a:r>
            <a:r>
              <a:rPr lang="zh-TW" altLang="en-US" sz="2800" b="1" dirty="0" smtClean="0">
                <a:solidFill>
                  <a:srgbClr val="FF0000"/>
                </a:solidFill>
                <a:effectLst>
                  <a:outerShdw blurRad="38100" dist="38100" dir="2700000" algn="tl">
                    <a:srgbClr val="000000">
                      <a:alpha val="43137"/>
                    </a:srgbClr>
                  </a:outerShdw>
                </a:effectLst>
              </a:rPr>
              <a:t>數列</a:t>
            </a:r>
            <a:endParaRPr lang="en-US" altLang="zh-TW" sz="2800" b="1" dirty="0" smtClean="0">
              <a:solidFill>
                <a:srgbClr val="FF0000"/>
              </a:solidFill>
              <a:effectLst>
                <a:outerShdw blurRad="38100" dist="38100" dir="2700000" algn="tl">
                  <a:srgbClr val="000000">
                    <a:alpha val="43137"/>
                  </a:srgbClr>
                </a:outerShdw>
              </a:effectLst>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284984"/>
            <a:ext cx="5064224" cy="403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610" y="3912182"/>
            <a:ext cx="4896544" cy="377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610" y="4320890"/>
            <a:ext cx="5575120" cy="38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372" y="4992867"/>
            <a:ext cx="7140532" cy="735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1610" y="6014832"/>
            <a:ext cx="7677726" cy="396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4038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31840" y="816619"/>
            <a:ext cx="4320480" cy="5632311"/>
          </a:xfrm>
          <a:prstGeom prst="rect">
            <a:avLst/>
          </a:prstGeom>
        </p:spPr>
        <p:txBody>
          <a:bodyPr wrap="square">
            <a:spAutoFit/>
          </a:bodyPr>
          <a:lstStyle/>
          <a:p>
            <a:r>
              <a:rPr lang="en-US" altLang="zh-TW" sz="4000" dirty="0"/>
              <a:t>list1=range(10)</a:t>
            </a:r>
          </a:p>
          <a:p>
            <a:r>
              <a:rPr lang="en-US" altLang="zh-TW" sz="4000" dirty="0"/>
              <a:t>list2=range(1,10)</a:t>
            </a:r>
          </a:p>
          <a:p>
            <a:r>
              <a:rPr lang="en-US" altLang="zh-TW" sz="4000" dirty="0"/>
              <a:t>list3=range(1,10,2)</a:t>
            </a:r>
          </a:p>
          <a:p>
            <a:r>
              <a:rPr lang="en-US" altLang="zh-TW" sz="4000" dirty="0"/>
              <a:t>list4=range(10,1,-2</a:t>
            </a:r>
            <a:r>
              <a:rPr lang="en-US" altLang="zh-TW" sz="4000" dirty="0" smtClean="0"/>
              <a:t>)</a:t>
            </a:r>
          </a:p>
          <a:p>
            <a:endParaRPr lang="en-US" altLang="zh-TW" sz="4000" dirty="0"/>
          </a:p>
          <a:p>
            <a:r>
              <a:rPr lang="en-US" altLang="zh-TW" sz="4000" dirty="0"/>
              <a:t>print(list(list1</a:t>
            </a:r>
            <a:r>
              <a:rPr lang="en-US" altLang="zh-TW" sz="4000" dirty="0" smtClean="0"/>
              <a:t>))</a:t>
            </a:r>
            <a:endParaRPr lang="en-US" altLang="zh-TW" sz="4000" dirty="0"/>
          </a:p>
          <a:p>
            <a:r>
              <a:rPr lang="en-US" altLang="zh-TW" sz="4000" dirty="0"/>
              <a:t>print(list(list2</a:t>
            </a:r>
            <a:r>
              <a:rPr lang="en-US" altLang="zh-TW" sz="4000" dirty="0" smtClean="0"/>
              <a:t>))</a:t>
            </a:r>
            <a:endParaRPr lang="en-US" altLang="zh-TW" sz="4000" dirty="0"/>
          </a:p>
          <a:p>
            <a:r>
              <a:rPr lang="en-US" altLang="zh-TW" sz="4000" dirty="0"/>
              <a:t>print(list(list3)) </a:t>
            </a:r>
            <a:endParaRPr lang="en-US" altLang="zh-TW" sz="4000" dirty="0" smtClean="0"/>
          </a:p>
          <a:p>
            <a:r>
              <a:rPr lang="en-US" altLang="zh-TW" sz="4000" dirty="0" smtClean="0"/>
              <a:t>print(list(list4</a:t>
            </a:r>
            <a:r>
              <a:rPr lang="en-US" altLang="zh-TW" sz="4000" dirty="0"/>
              <a:t>))  </a:t>
            </a:r>
          </a:p>
        </p:txBody>
      </p:sp>
      <p:sp>
        <p:nvSpPr>
          <p:cNvPr id="3" name="矩形 2"/>
          <p:cNvSpPr/>
          <p:nvPr/>
        </p:nvSpPr>
        <p:spPr>
          <a:xfrm>
            <a:off x="467544" y="40466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程式閱讀題</a:t>
            </a:r>
            <a:endParaRPr lang="zh-TW" altLang="en-US" sz="3200" b="1" dirty="0">
              <a:solidFill>
                <a:srgbClr val="FFFF00"/>
              </a:solidFill>
              <a:effectLst>
                <a:outerShdw blurRad="38100" dist="38100" dir="2700000" algn="tl">
                  <a:srgbClr val="000000">
                    <a:alpha val="43137"/>
                  </a:srgbClr>
                </a:outerShdw>
              </a:effectLst>
            </a:endParaRPr>
          </a:p>
        </p:txBody>
      </p:sp>
      <p:sp>
        <p:nvSpPr>
          <p:cNvPr id="4" name="矩形 3"/>
          <p:cNvSpPr/>
          <p:nvPr/>
        </p:nvSpPr>
        <p:spPr>
          <a:xfrm>
            <a:off x="2704054" y="424461"/>
            <a:ext cx="3185487" cy="369332"/>
          </a:xfrm>
          <a:prstGeom prst="rect">
            <a:avLst/>
          </a:prstGeom>
        </p:spPr>
        <p:txBody>
          <a:bodyPr wrap="none">
            <a:spAutoFit/>
          </a:bodyPr>
          <a:lstStyle/>
          <a:p>
            <a:r>
              <a:rPr lang="zh-TW" altLang="en-US" dirty="0" smtClean="0"/>
              <a:t>下列程式執行後會印出什麼？</a:t>
            </a:r>
            <a:endParaRPr lang="zh-TW" altLang="en-US" dirty="0"/>
          </a:p>
        </p:txBody>
      </p:sp>
    </p:spTree>
    <p:extLst>
      <p:ext uri="{BB962C8B-B14F-4D97-AF65-F5344CB8AC3E}">
        <p14:creationId xmlns:p14="http://schemas.microsoft.com/office/powerpoint/2010/main" val="4085169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9672" y="1484784"/>
            <a:ext cx="6120680" cy="3046988"/>
          </a:xfrm>
          <a:prstGeom prst="rect">
            <a:avLst/>
          </a:prstGeom>
        </p:spPr>
        <p:txBody>
          <a:bodyPr wrap="square">
            <a:spAutoFit/>
          </a:bodyPr>
          <a:lstStyle/>
          <a:p>
            <a:r>
              <a:rPr lang="en-US" altLang="zh-TW" sz="2400" dirty="0" smtClean="0"/>
              <a:t>list1=range(10)</a:t>
            </a:r>
          </a:p>
          <a:p>
            <a:r>
              <a:rPr lang="en-US" altLang="zh-TW" sz="2400" dirty="0" smtClean="0"/>
              <a:t>list2=range(1,10)</a:t>
            </a:r>
          </a:p>
          <a:p>
            <a:r>
              <a:rPr lang="en-US" altLang="zh-TW" sz="2400" dirty="0" smtClean="0"/>
              <a:t>list3=range(1,10,2)</a:t>
            </a:r>
          </a:p>
          <a:p>
            <a:r>
              <a:rPr lang="en-US" altLang="zh-TW" sz="2400" dirty="0" smtClean="0"/>
              <a:t>list4=range(10,1,-2)</a:t>
            </a:r>
          </a:p>
          <a:p>
            <a:r>
              <a:rPr lang="en-US" altLang="zh-TW" sz="2400" dirty="0" smtClean="0"/>
              <a:t>print(list(list1</a:t>
            </a:r>
            <a:r>
              <a:rPr lang="en-US" altLang="zh-TW" sz="2400" dirty="0"/>
              <a:t>))  # [0, 1, 2, 3, 4, 5, 6, 7, 8, 9]</a:t>
            </a:r>
          </a:p>
          <a:p>
            <a:r>
              <a:rPr lang="en-US" altLang="zh-TW" sz="2400" dirty="0"/>
              <a:t>print(list(list2))  # [1, 2, 3, 4, 5, 6, 7, 8, 9]</a:t>
            </a:r>
          </a:p>
          <a:p>
            <a:r>
              <a:rPr lang="en-US" altLang="zh-TW" sz="2400" dirty="0"/>
              <a:t>print(list(list3))  # [1, 3, 5, 7, 9]</a:t>
            </a:r>
          </a:p>
          <a:p>
            <a:r>
              <a:rPr lang="en-US" altLang="zh-TW" sz="2400" dirty="0"/>
              <a:t>print(list(list4))  # [10, 8, 6, 4, 2]</a:t>
            </a:r>
            <a:endParaRPr lang="zh-TW" altLang="en-US" sz="2400" dirty="0"/>
          </a:p>
        </p:txBody>
      </p:sp>
    </p:spTree>
    <p:extLst>
      <p:ext uri="{BB962C8B-B14F-4D97-AF65-F5344CB8AC3E}">
        <p14:creationId xmlns:p14="http://schemas.microsoft.com/office/powerpoint/2010/main" val="3565890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620688"/>
            <a:ext cx="8087663"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使用</a:t>
            </a:r>
            <a:r>
              <a:rPr lang="en-US" altLang="zh-TW" sz="3200" b="1" dirty="0">
                <a:solidFill>
                  <a:srgbClr val="7030A0"/>
                </a:solidFill>
                <a:effectLst>
                  <a:outerShdw blurRad="38100" dist="38100" dir="2700000" algn="tl">
                    <a:srgbClr val="000000">
                      <a:alpha val="43137"/>
                    </a:srgbClr>
                  </a:outerShdw>
                </a:effectLst>
              </a:rPr>
              <a:t>for </a:t>
            </a:r>
            <a:r>
              <a:rPr lang="zh-TW" altLang="en-US" sz="3200" b="1" dirty="0">
                <a:solidFill>
                  <a:srgbClr val="7030A0"/>
                </a:solidFill>
                <a:effectLst>
                  <a:outerShdw blurRad="38100" dist="38100" dir="2700000" algn="tl">
                    <a:srgbClr val="000000">
                      <a:alpha val="43137"/>
                    </a:srgbClr>
                  </a:outerShdw>
                </a:effectLst>
              </a:rPr>
              <a:t>廻圈 </a:t>
            </a:r>
            <a:r>
              <a:rPr lang="zh-TW" altLang="en-US" sz="3200" dirty="0"/>
              <a:t>執行</a:t>
            </a:r>
            <a:r>
              <a:rPr lang="zh-TW" altLang="en-US" sz="3200" b="1" dirty="0">
                <a:effectLst>
                  <a:outerShdw blurRad="38100" dist="38100" dir="2700000" algn="tl">
                    <a:srgbClr val="000000">
                      <a:alpha val="43137"/>
                    </a:srgbClr>
                  </a:outerShdw>
                </a:effectLst>
              </a:rPr>
              <a:t>固定次數</a:t>
            </a:r>
            <a:r>
              <a:rPr lang="zh-TW" altLang="en-US" sz="3200" dirty="0"/>
              <a:t>的廻圈運算</a:t>
            </a:r>
            <a:r>
              <a:rPr lang="en-US" altLang="zh-TW" sz="3200" dirty="0"/>
              <a:t>(</a:t>
            </a:r>
            <a:r>
              <a:rPr lang="zh-TW" altLang="en-US" sz="3200" dirty="0"/>
              <a:t>通常</a:t>
            </a:r>
            <a:r>
              <a:rPr lang="en-US" altLang="zh-TW" sz="3200" dirty="0"/>
              <a:t>)</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4502456" cy="1046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068960"/>
            <a:ext cx="7276152"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372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556792"/>
            <a:ext cx="7272808" cy="4031873"/>
          </a:xfrm>
          <a:prstGeom prst="rect">
            <a:avLst/>
          </a:prstGeom>
        </p:spPr>
        <p:txBody>
          <a:bodyPr wrap="square">
            <a:spAutoFit/>
          </a:bodyPr>
          <a:lstStyle/>
          <a:p>
            <a:r>
              <a:rPr lang="en-US" altLang="zh-TW" sz="3200" dirty="0"/>
              <a:t>number</a:t>
            </a:r>
            <a:r>
              <a:rPr lang="en-US" altLang="zh-TW" sz="3200" b="1" dirty="0">
                <a:solidFill>
                  <a:srgbClr val="FF0000"/>
                </a:solidFill>
                <a:effectLst>
                  <a:outerShdw blurRad="38100" dist="38100" dir="2700000" algn="tl">
                    <a:srgbClr val="000000">
                      <a:alpha val="43137"/>
                    </a:srgbClr>
                  </a:outerShdw>
                </a:effectLst>
              </a:rPr>
              <a:t>s</a:t>
            </a:r>
            <a:r>
              <a:rPr lang="en-US" altLang="zh-TW" sz="3200" dirty="0"/>
              <a:t> = [21, 4, 35, 1, 8, 7, 3, 6, 9]</a:t>
            </a:r>
          </a:p>
          <a:p>
            <a:r>
              <a:rPr lang="en-US" altLang="zh-TW" sz="3200" dirty="0" err="1" smtClean="0"/>
              <a:t>my_numbers</a:t>
            </a:r>
            <a:r>
              <a:rPr lang="en-US" altLang="zh-TW" sz="3200" dirty="0" smtClean="0"/>
              <a:t> </a:t>
            </a:r>
            <a:r>
              <a:rPr lang="en-US" altLang="zh-TW" sz="3200" dirty="0"/>
              <a:t>= </a:t>
            </a:r>
            <a:r>
              <a:rPr lang="en-US" altLang="zh-TW" sz="3200" dirty="0" smtClean="0"/>
              <a:t>[]</a:t>
            </a:r>
          </a:p>
          <a:p>
            <a:endParaRPr lang="en-US" altLang="zh-TW" sz="3200" dirty="0"/>
          </a:p>
          <a:p>
            <a:r>
              <a:rPr lang="en-US" altLang="zh-TW" sz="3200" dirty="0"/>
              <a:t>for number in number</a:t>
            </a:r>
            <a:r>
              <a:rPr lang="en-US" altLang="zh-TW" sz="3200" b="1" dirty="0">
                <a:solidFill>
                  <a:srgbClr val="FF0000"/>
                </a:solidFill>
                <a:effectLst>
                  <a:outerShdw blurRad="38100" dist="38100" dir="2700000" algn="tl">
                    <a:srgbClr val="000000">
                      <a:alpha val="43137"/>
                    </a:srgbClr>
                  </a:outerShdw>
                </a:effectLst>
              </a:rPr>
              <a:t>s</a:t>
            </a:r>
            <a:r>
              <a:rPr lang="en-US" altLang="zh-TW" sz="3200" dirty="0"/>
              <a:t>:</a:t>
            </a:r>
          </a:p>
          <a:p>
            <a:r>
              <a:rPr lang="en-US" altLang="zh-TW" sz="3200" dirty="0"/>
              <a:t>    if (number % 2 != 0): </a:t>
            </a:r>
            <a:endParaRPr lang="en-US" altLang="zh-TW" sz="3200" dirty="0" smtClean="0"/>
          </a:p>
          <a:p>
            <a:r>
              <a:rPr lang="zh-TW" altLang="en-US" sz="3200" dirty="0"/>
              <a:t>　</a:t>
            </a:r>
            <a:r>
              <a:rPr lang="zh-TW" altLang="en-US" sz="3200" dirty="0" smtClean="0"/>
              <a:t>　</a:t>
            </a:r>
            <a:r>
              <a:rPr lang="en-US" altLang="zh-TW" sz="3200" dirty="0" err="1"/>
              <a:t>my</a:t>
            </a:r>
            <a:r>
              <a:rPr lang="en-US" altLang="zh-TW" sz="3200" dirty="0" err="1" smtClean="0"/>
              <a:t>_numbers.append</a:t>
            </a:r>
            <a:r>
              <a:rPr lang="en-US" altLang="zh-TW" sz="3200" dirty="0" smtClean="0"/>
              <a:t>(number)</a:t>
            </a:r>
          </a:p>
          <a:p>
            <a:endParaRPr lang="en-US" altLang="zh-TW" sz="3200" dirty="0"/>
          </a:p>
          <a:p>
            <a:r>
              <a:rPr lang="en-US" altLang="zh-TW" sz="3200" dirty="0" smtClean="0"/>
              <a:t>print(</a:t>
            </a:r>
            <a:r>
              <a:rPr lang="en-US" altLang="zh-TW" sz="3200" dirty="0" err="1"/>
              <a:t>my</a:t>
            </a:r>
            <a:r>
              <a:rPr lang="en-US" altLang="zh-TW" sz="3200" dirty="0" err="1" smtClean="0"/>
              <a:t>_numbers</a:t>
            </a:r>
            <a:r>
              <a:rPr lang="en-US" altLang="zh-TW" sz="3200" dirty="0"/>
              <a:t>)</a:t>
            </a:r>
            <a:endParaRPr lang="zh-TW" altLang="en-US" sz="3200" dirty="0"/>
          </a:p>
        </p:txBody>
      </p:sp>
      <p:sp>
        <p:nvSpPr>
          <p:cNvPr id="3" name="矩形 2"/>
          <p:cNvSpPr/>
          <p:nvPr/>
        </p:nvSpPr>
        <p:spPr>
          <a:xfrm>
            <a:off x="467544" y="40466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程式閱讀題</a:t>
            </a:r>
            <a:endParaRPr lang="zh-TW" altLang="en-US" sz="3200" b="1" dirty="0">
              <a:solidFill>
                <a:srgbClr val="FFFF00"/>
              </a:solidFill>
              <a:effectLst>
                <a:outerShdw blurRad="38100" dist="38100" dir="2700000" algn="tl">
                  <a:srgbClr val="000000">
                    <a:alpha val="43137"/>
                  </a:srgbClr>
                </a:outerShdw>
              </a:effectLst>
            </a:endParaRPr>
          </a:p>
        </p:txBody>
      </p:sp>
      <p:sp>
        <p:nvSpPr>
          <p:cNvPr id="4" name="矩形 3"/>
          <p:cNvSpPr/>
          <p:nvPr/>
        </p:nvSpPr>
        <p:spPr>
          <a:xfrm>
            <a:off x="2843808" y="620107"/>
            <a:ext cx="3185487" cy="369332"/>
          </a:xfrm>
          <a:prstGeom prst="rect">
            <a:avLst/>
          </a:prstGeom>
        </p:spPr>
        <p:txBody>
          <a:bodyPr wrap="none">
            <a:spAutoFit/>
          </a:bodyPr>
          <a:lstStyle/>
          <a:p>
            <a:r>
              <a:rPr lang="zh-TW" altLang="en-US" dirty="0" smtClean="0"/>
              <a:t>下列程式執行後會印出什麼？</a:t>
            </a:r>
            <a:endParaRPr lang="zh-TW" altLang="en-US" dirty="0"/>
          </a:p>
        </p:txBody>
      </p:sp>
      <p:sp>
        <p:nvSpPr>
          <p:cNvPr id="5" name="矩形 4"/>
          <p:cNvSpPr/>
          <p:nvPr/>
        </p:nvSpPr>
        <p:spPr>
          <a:xfrm>
            <a:off x="5004048" y="3604209"/>
            <a:ext cx="3964547"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若改成</a:t>
            </a:r>
            <a:r>
              <a:rPr lang="en-US" altLang="zh-TW" b="1" dirty="0" smtClean="0">
                <a:effectLst>
                  <a:outerShdw blurRad="38100" dist="38100" dir="2700000" algn="tl">
                    <a:srgbClr val="000000">
                      <a:alpha val="43137"/>
                    </a:srgbClr>
                  </a:outerShdw>
                </a:effectLst>
              </a:rPr>
              <a:t>number </a:t>
            </a:r>
            <a:r>
              <a:rPr lang="en-US" altLang="zh-TW" b="1" dirty="0">
                <a:effectLst>
                  <a:outerShdw blurRad="38100" dist="38100" dir="2700000" algn="tl">
                    <a:srgbClr val="000000">
                      <a:alpha val="43137"/>
                    </a:srgbClr>
                  </a:outerShdw>
                </a:effectLst>
              </a:rPr>
              <a:t>% 2 </a:t>
            </a:r>
            <a:r>
              <a:rPr lang="en-US" altLang="zh-TW" b="1" dirty="0" smtClean="0">
                <a:effectLst>
                  <a:outerShdw blurRad="38100" dist="38100" dir="2700000" algn="tl">
                    <a:srgbClr val="000000">
                      <a:alpha val="43137"/>
                    </a:srgbClr>
                  </a:outerShdw>
                </a:effectLst>
              </a:rPr>
              <a:t>= 0</a:t>
            </a:r>
            <a:r>
              <a:rPr lang="zh-TW" altLang="en-US" b="1" dirty="0" smtClean="0">
                <a:effectLst>
                  <a:outerShdw blurRad="38100" dist="38100" dir="2700000" algn="tl">
                    <a:srgbClr val="000000">
                      <a:alpha val="43137"/>
                    </a:srgbClr>
                  </a:outerShdw>
                </a:effectLst>
              </a:rPr>
              <a:t>又會印出甚麼？</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7638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515" y="1073176"/>
            <a:ext cx="9144000" cy="367240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358492" y="89810"/>
            <a:ext cx="3365152" cy="646331"/>
          </a:xfrm>
          <a:prstGeom prst="rect">
            <a:avLst/>
          </a:prstGeom>
        </p:spPr>
        <p:txBody>
          <a:bodyPr wrap="none">
            <a:spAutoFit/>
          </a:bodyPr>
          <a:lstStyle/>
          <a:p>
            <a:r>
              <a:rPr lang="en-US" altLang="zh-TW" sz="3600" dirty="0"/>
              <a:t>Python</a:t>
            </a:r>
            <a:r>
              <a:rPr lang="zh-TW" altLang="en-US" sz="3600" dirty="0"/>
              <a:t>開發環境</a:t>
            </a:r>
          </a:p>
        </p:txBody>
      </p:sp>
      <p:sp>
        <p:nvSpPr>
          <p:cNvPr id="3" name="矩形 2"/>
          <p:cNvSpPr/>
          <p:nvPr/>
        </p:nvSpPr>
        <p:spPr>
          <a:xfrm>
            <a:off x="539552" y="1382472"/>
            <a:ext cx="7166962"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輸入與輸出 </a:t>
            </a:r>
            <a:r>
              <a:rPr lang="en-US" altLang="zh-TW" sz="3200" b="1" dirty="0">
                <a:effectLst>
                  <a:outerShdw blurRad="38100" dist="38100" dir="2700000" algn="tl">
                    <a:srgbClr val="000000">
                      <a:alpha val="43137"/>
                    </a:srgbClr>
                  </a:outerShdw>
                </a:effectLst>
              </a:rPr>
              <a:t>USER INPUTS AND OUTPUTS</a:t>
            </a:r>
            <a:endParaRPr lang="zh-TW" altLang="en-US" sz="3200" b="1" dirty="0">
              <a:effectLst>
                <a:outerShdw blurRad="38100" dist="38100" dir="2700000" algn="tl">
                  <a:srgbClr val="000000">
                    <a:alpha val="43137"/>
                  </a:srgbClr>
                </a:outerShdw>
              </a:effectLst>
            </a:endParaRPr>
          </a:p>
        </p:txBody>
      </p:sp>
      <p:sp>
        <p:nvSpPr>
          <p:cNvPr id="4" name="矩形 3"/>
          <p:cNvSpPr/>
          <p:nvPr/>
        </p:nvSpPr>
        <p:spPr>
          <a:xfrm>
            <a:off x="555928" y="2284998"/>
            <a:ext cx="5369099" cy="523220"/>
          </a:xfrm>
          <a:prstGeom prst="rect">
            <a:avLst/>
          </a:prstGeom>
        </p:spPr>
        <p:txBody>
          <a:bodyPr wrap="none">
            <a:spAutoFit/>
          </a:bodyPr>
          <a:lstStyle/>
          <a:p>
            <a:r>
              <a:rPr lang="zh-TW" altLang="en-US" sz="2800" b="1" dirty="0">
                <a:effectLst>
                  <a:outerShdw blurRad="38100" dist="38100" dir="2700000" algn="tl">
                    <a:srgbClr val="000000">
                      <a:alpha val="43137"/>
                    </a:srgbClr>
                  </a:outerShdw>
                </a:effectLst>
              </a:rPr>
              <a:t>各種資料型態</a:t>
            </a:r>
            <a:r>
              <a:rPr lang="en-US" altLang="zh-TW" sz="2800" b="1" dirty="0">
                <a:effectLst>
                  <a:outerShdw blurRad="38100" dist="38100" dir="2700000" algn="tl">
                    <a:srgbClr val="000000">
                      <a:alpha val="43137"/>
                    </a:srgbClr>
                  </a:outerShdw>
                </a:effectLst>
              </a:rPr>
              <a:t>(data type)</a:t>
            </a:r>
            <a:r>
              <a:rPr lang="zh-TW" altLang="en-US" sz="2800" b="1" dirty="0">
                <a:effectLst>
                  <a:outerShdw blurRad="38100" dist="38100" dir="2700000" algn="tl">
                    <a:srgbClr val="000000">
                      <a:alpha val="43137"/>
                    </a:srgbClr>
                  </a:outerShdw>
                </a:effectLst>
              </a:rPr>
              <a:t>及其運算</a:t>
            </a:r>
          </a:p>
        </p:txBody>
      </p:sp>
      <p:sp>
        <p:nvSpPr>
          <p:cNvPr id="5" name="矩形 4"/>
          <p:cNvSpPr/>
          <p:nvPr/>
        </p:nvSpPr>
        <p:spPr>
          <a:xfrm>
            <a:off x="888816" y="5278969"/>
            <a:ext cx="2954655"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檔案存取技術</a:t>
            </a:r>
          </a:p>
        </p:txBody>
      </p:sp>
      <p:sp>
        <p:nvSpPr>
          <p:cNvPr id="6" name="矩形 5"/>
          <p:cNvSpPr/>
          <p:nvPr/>
        </p:nvSpPr>
        <p:spPr>
          <a:xfrm>
            <a:off x="5148064" y="5340525"/>
            <a:ext cx="3057247" cy="584775"/>
          </a:xfrm>
          <a:prstGeom prst="rect">
            <a:avLst/>
          </a:prstGeom>
        </p:spPr>
        <p:txBody>
          <a:bodyPr wrap="none">
            <a:spAutoFit/>
          </a:bodyPr>
          <a:lstStyle/>
          <a:p>
            <a:r>
              <a:rPr lang="zh-TW" altLang="en-US" sz="3200" b="1" dirty="0">
                <a:effectLst>
                  <a:outerShdw blurRad="38100" dist="38100" dir="2700000" algn="tl">
                    <a:srgbClr val="000000">
                      <a:alpha val="43137"/>
                    </a:srgbClr>
                  </a:outerShdw>
                </a:effectLst>
              </a:rPr>
              <a:t>資料庫存取技術</a:t>
            </a:r>
          </a:p>
        </p:txBody>
      </p:sp>
      <p:sp>
        <p:nvSpPr>
          <p:cNvPr id="7" name="矩形 6"/>
          <p:cNvSpPr/>
          <p:nvPr/>
        </p:nvSpPr>
        <p:spPr>
          <a:xfrm>
            <a:off x="971600" y="5925300"/>
            <a:ext cx="877163" cy="369332"/>
          </a:xfrm>
          <a:prstGeom prst="rect">
            <a:avLst/>
          </a:prstGeom>
        </p:spPr>
        <p:txBody>
          <a:bodyPr wrap="none">
            <a:spAutoFit/>
          </a:bodyPr>
          <a:lstStyle/>
          <a:p>
            <a:r>
              <a:rPr lang="zh-TW" altLang="en-US" dirty="0"/>
              <a:t>文字檔</a:t>
            </a:r>
          </a:p>
        </p:txBody>
      </p:sp>
      <p:sp>
        <p:nvSpPr>
          <p:cNvPr id="8" name="矩形 7"/>
          <p:cNvSpPr/>
          <p:nvPr/>
        </p:nvSpPr>
        <p:spPr>
          <a:xfrm>
            <a:off x="1978857" y="5901676"/>
            <a:ext cx="774571" cy="369332"/>
          </a:xfrm>
          <a:prstGeom prst="rect">
            <a:avLst/>
          </a:prstGeom>
        </p:spPr>
        <p:txBody>
          <a:bodyPr wrap="none">
            <a:spAutoFit/>
          </a:bodyPr>
          <a:lstStyle/>
          <a:p>
            <a:r>
              <a:rPr lang="en-US" altLang="zh-TW" dirty="0"/>
              <a:t>CSV</a:t>
            </a:r>
            <a:r>
              <a:rPr lang="zh-TW" altLang="en-US" dirty="0"/>
              <a:t>檔</a:t>
            </a:r>
          </a:p>
        </p:txBody>
      </p:sp>
      <p:sp>
        <p:nvSpPr>
          <p:cNvPr id="9" name="矩形 8"/>
          <p:cNvSpPr/>
          <p:nvPr/>
        </p:nvSpPr>
        <p:spPr>
          <a:xfrm>
            <a:off x="2846481" y="5910385"/>
            <a:ext cx="877163" cy="369332"/>
          </a:xfrm>
          <a:prstGeom prst="rect">
            <a:avLst/>
          </a:prstGeom>
        </p:spPr>
        <p:txBody>
          <a:bodyPr wrap="none">
            <a:spAutoFit/>
          </a:bodyPr>
          <a:lstStyle/>
          <a:p>
            <a:r>
              <a:rPr lang="zh-TW" altLang="en-US" dirty="0"/>
              <a:t>圖片檔</a:t>
            </a:r>
          </a:p>
        </p:txBody>
      </p:sp>
      <p:sp>
        <p:nvSpPr>
          <p:cNvPr id="10" name="矩形 9"/>
          <p:cNvSpPr/>
          <p:nvPr/>
        </p:nvSpPr>
        <p:spPr>
          <a:xfrm>
            <a:off x="611560" y="3786044"/>
            <a:ext cx="4612160"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設計你的函</a:t>
            </a:r>
            <a:r>
              <a:rPr lang="zh-TW" altLang="en-US" sz="2800" b="1" dirty="0">
                <a:effectLst>
                  <a:outerShdw blurRad="38100" dist="38100" dir="2700000" algn="tl">
                    <a:srgbClr val="000000">
                      <a:alpha val="43137"/>
                    </a:srgbClr>
                  </a:outerShdw>
                </a:effectLst>
              </a:rPr>
              <a:t>式</a:t>
            </a:r>
            <a:r>
              <a:rPr lang="en-US" altLang="zh-TW" sz="2800" b="1" dirty="0">
                <a:effectLst>
                  <a:outerShdw blurRad="38100" dist="38100" dir="2700000" algn="tl">
                    <a:srgbClr val="000000">
                      <a:alpha val="43137"/>
                    </a:srgbClr>
                  </a:outerShdw>
                </a:effectLst>
              </a:rPr>
              <a:t>/</a:t>
            </a:r>
            <a:r>
              <a:rPr lang="zh-TW" altLang="en-US" sz="2800" b="1" dirty="0">
                <a:effectLst>
                  <a:outerShdw blurRad="38100" dist="38100" dir="2700000" algn="tl">
                    <a:srgbClr val="000000">
                      <a:alpha val="43137"/>
                    </a:srgbClr>
                  </a:outerShdw>
                </a:effectLst>
              </a:rPr>
              <a:t>函數</a:t>
            </a:r>
            <a:r>
              <a:rPr lang="en-US" altLang="zh-TW" sz="2800" b="1" dirty="0">
                <a:effectLst>
                  <a:outerShdw blurRad="38100" dist="38100" dir="2700000" algn="tl">
                    <a:srgbClr val="000000">
                      <a:alpha val="43137"/>
                    </a:srgbClr>
                  </a:outerShdw>
                </a:effectLst>
              </a:rPr>
              <a:t>/function</a:t>
            </a:r>
            <a:endParaRPr lang="zh-TW" altLang="en-US" sz="2800" b="1" dirty="0">
              <a:effectLst>
                <a:outerShdw blurRad="38100" dist="38100" dir="2700000" algn="tl">
                  <a:srgbClr val="000000">
                    <a:alpha val="43137"/>
                  </a:srgbClr>
                </a:outerShdw>
              </a:effectLst>
            </a:endParaRPr>
          </a:p>
        </p:txBody>
      </p:sp>
      <p:sp>
        <p:nvSpPr>
          <p:cNvPr id="11" name="向右箭號 10"/>
          <p:cNvSpPr/>
          <p:nvPr/>
        </p:nvSpPr>
        <p:spPr>
          <a:xfrm>
            <a:off x="5223720" y="3944665"/>
            <a:ext cx="488931" cy="3290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796136" y="3844893"/>
            <a:ext cx="1620957" cy="523220"/>
          </a:xfrm>
          <a:prstGeom prst="rect">
            <a:avLst/>
          </a:prstGeom>
        </p:spPr>
        <p:txBody>
          <a:bodyPr wrap="none">
            <a:spAutoFit/>
          </a:bodyPr>
          <a:lstStyle/>
          <a:p>
            <a:r>
              <a:rPr lang="zh-TW" altLang="en-US" sz="2800" b="1" dirty="0">
                <a:effectLst>
                  <a:outerShdw blurRad="38100" dist="38100" dir="2700000" algn="tl">
                    <a:srgbClr val="000000">
                      <a:alpha val="43137"/>
                    </a:srgbClr>
                  </a:outerShdw>
                </a:effectLst>
              </a:rPr>
              <a:t>遞迴函式</a:t>
            </a:r>
          </a:p>
        </p:txBody>
      </p:sp>
      <p:sp>
        <p:nvSpPr>
          <p:cNvPr id="13" name="矩形 12"/>
          <p:cNvSpPr/>
          <p:nvPr/>
        </p:nvSpPr>
        <p:spPr>
          <a:xfrm>
            <a:off x="610776" y="2985485"/>
            <a:ext cx="6481504" cy="584775"/>
          </a:xfrm>
          <a:prstGeom prst="rect">
            <a:avLst/>
          </a:prstGeom>
        </p:spPr>
        <p:txBody>
          <a:bodyPr wrap="square">
            <a:spAutoFit/>
          </a:bodyPr>
          <a:lstStyle/>
          <a:p>
            <a:r>
              <a:rPr lang="zh-TW" altLang="en-US" sz="3200" b="1" dirty="0">
                <a:effectLst>
                  <a:outerShdw blurRad="38100" dist="38100" dir="2700000" algn="tl">
                    <a:srgbClr val="000000">
                      <a:alpha val="43137"/>
                    </a:srgbClr>
                  </a:outerShdw>
                </a:effectLst>
              </a:rPr>
              <a:t>程式流程</a:t>
            </a:r>
            <a:r>
              <a:rPr lang="zh-TW" altLang="en-US" sz="3200" b="1" dirty="0" smtClean="0">
                <a:effectLst>
                  <a:outerShdw blurRad="38100" dist="38100" dir="2700000" algn="tl">
                    <a:srgbClr val="000000">
                      <a:alpha val="43137"/>
                    </a:srgbClr>
                  </a:outerShdw>
                </a:effectLst>
              </a:rPr>
              <a:t>控制之迴</a:t>
            </a:r>
            <a:r>
              <a:rPr lang="zh-TW" altLang="en-US" sz="3200" b="1" dirty="0">
                <a:effectLst>
                  <a:outerShdw blurRad="38100" dist="38100" dir="2700000" algn="tl">
                    <a:srgbClr val="000000">
                      <a:alpha val="43137"/>
                    </a:srgbClr>
                  </a:outerShdw>
                </a:effectLst>
              </a:rPr>
              <a:t>圈與選擇</a:t>
            </a:r>
            <a:r>
              <a:rPr lang="en-US" altLang="zh-TW" sz="3200" b="1" dirty="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判斷</a:t>
            </a:r>
            <a:r>
              <a:rPr lang="en-US" altLang="zh-TW" sz="3200" b="1" dirty="0" smtClean="0">
                <a:effectLst>
                  <a:outerShdw blurRad="38100" dist="38100" dir="2700000" algn="tl">
                    <a:srgbClr val="000000">
                      <a:alpha val="43137"/>
                    </a:srgbClr>
                  </a:outerShdw>
                </a:effectLst>
              </a:rPr>
              <a:t>)</a:t>
            </a:r>
            <a:endParaRPr lang="en-US" altLang="zh-TW" sz="3200" b="1" dirty="0">
              <a:effectLst>
                <a:outerShdw blurRad="38100" dist="38100" dir="2700000" algn="tl">
                  <a:srgbClr val="000000">
                    <a:alpha val="43137"/>
                  </a:srgbClr>
                </a:outerShdw>
              </a:effectLst>
            </a:endParaRPr>
          </a:p>
        </p:txBody>
      </p:sp>
      <p:sp>
        <p:nvSpPr>
          <p:cNvPr id="15" name="矩形 14"/>
          <p:cNvSpPr/>
          <p:nvPr/>
        </p:nvSpPr>
        <p:spPr>
          <a:xfrm>
            <a:off x="3479605" y="4645839"/>
            <a:ext cx="2031325" cy="461665"/>
          </a:xfrm>
          <a:prstGeom prst="rect">
            <a:avLst/>
          </a:prstGeom>
        </p:spPr>
        <p:txBody>
          <a:bodyPr wrap="none">
            <a:spAutoFit/>
          </a:bodyPr>
          <a:lstStyle/>
          <a:p>
            <a:r>
              <a:rPr lang="zh-TW" altLang="en-US" sz="2400" b="1" dirty="0" smtClean="0">
                <a:effectLst>
                  <a:outerShdw blurRad="38100" dist="38100" dir="2700000" algn="tl">
                    <a:srgbClr val="000000">
                      <a:alpha val="43137"/>
                    </a:srgbClr>
                  </a:outerShdw>
                </a:effectLst>
              </a:rPr>
              <a:t>物件導向技術</a:t>
            </a:r>
            <a:endParaRPr lang="zh-TW"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84792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980728"/>
            <a:ext cx="6750496" cy="5632311"/>
          </a:xfrm>
          <a:prstGeom prst="rect">
            <a:avLst/>
          </a:prstGeom>
        </p:spPr>
        <p:txBody>
          <a:bodyPr wrap="square">
            <a:spAutoFit/>
          </a:bodyPr>
          <a:lstStyle/>
          <a:p>
            <a:r>
              <a:rPr lang="en-US" altLang="zh-TW" sz="2400" dirty="0" smtClean="0"/>
              <a:t>#!/</a:t>
            </a:r>
            <a:r>
              <a:rPr lang="en-US" altLang="zh-TW" sz="2400" dirty="0" err="1"/>
              <a:t>usr</a:t>
            </a:r>
            <a:r>
              <a:rPr lang="en-US" altLang="zh-TW" sz="2400" dirty="0"/>
              <a:t>/bin/python</a:t>
            </a:r>
          </a:p>
          <a:p>
            <a:r>
              <a:rPr lang="en-US" altLang="zh-TW" sz="2400" dirty="0"/>
              <a:t># -*- coding: UTF-8 -*-</a:t>
            </a:r>
          </a:p>
          <a:p>
            <a:r>
              <a:rPr lang="en-US" altLang="zh-TW" sz="2400" dirty="0"/>
              <a:t> </a:t>
            </a:r>
          </a:p>
          <a:p>
            <a:r>
              <a:rPr lang="en-US" altLang="zh-TW" sz="2400" dirty="0" err="1"/>
              <a:t>i</a:t>
            </a:r>
            <a:r>
              <a:rPr lang="en-US" altLang="zh-TW" sz="2400" dirty="0"/>
              <a:t> = </a:t>
            </a:r>
            <a:r>
              <a:rPr lang="en-US" altLang="zh-TW" sz="2400" dirty="0" err="1"/>
              <a:t>int</a:t>
            </a:r>
            <a:r>
              <a:rPr lang="en-US" altLang="zh-TW" sz="2400" dirty="0"/>
              <a:t>(</a:t>
            </a:r>
            <a:r>
              <a:rPr lang="en-US" altLang="zh-TW" sz="2400" dirty="0" err="1"/>
              <a:t>raw_input</a:t>
            </a:r>
            <a:r>
              <a:rPr lang="en-US" altLang="zh-TW" sz="2400" dirty="0"/>
              <a:t>('</a:t>
            </a:r>
            <a:r>
              <a:rPr lang="zh-TW" altLang="en-US" sz="2400" dirty="0"/>
              <a:t>淨利潤</a:t>
            </a:r>
            <a:r>
              <a:rPr lang="en-US" altLang="zh-TW" sz="2400" dirty="0" smtClean="0"/>
              <a:t>:'))</a:t>
            </a:r>
          </a:p>
          <a:p>
            <a:endParaRPr lang="en-US" altLang="zh-TW" sz="2400" dirty="0"/>
          </a:p>
          <a:p>
            <a:r>
              <a:rPr lang="en-US" altLang="zh-TW" sz="2400" dirty="0" err="1"/>
              <a:t>arr</a:t>
            </a:r>
            <a:r>
              <a:rPr lang="en-US" altLang="zh-TW" sz="2400" dirty="0"/>
              <a:t> = [1000000,600000,400000,200000,100000,0]</a:t>
            </a:r>
          </a:p>
          <a:p>
            <a:r>
              <a:rPr lang="en-US" altLang="zh-TW" sz="2400" dirty="0"/>
              <a:t>rat = [0.01,0.015,0.03,0.05,0.075,0.1]</a:t>
            </a:r>
          </a:p>
          <a:p>
            <a:r>
              <a:rPr lang="en-US" altLang="zh-TW" sz="2400" dirty="0"/>
              <a:t>r = </a:t>
            </a:r>
            <a:r>
              <a:rPr lang="en-US" altLang="zh-TW" sz="2400" dirty="0" smtClean="0"/>
              <a:t>0</a:t>
            </a:r>
          </a:p>
          <a:p>
            <a:endParaRPr lang="en-US" altLang="zh-TW" sz="2400" dirty="0"/>
          </a:p>
          <a:p>
            <a:r>
              <a:rPr lang="en-US" altLang="zh-TW" sz="2400" dirty="0"/>
              <a:t>for </a:t>
            </a:r>
            <a:r>
              <a:rPr lang="en-US" altLang="zh-TW" sz="2400" dirty="0" err="1"/>
              <a:t>idx</a:t>
            </a:r>
            <a:r>
              <a:rPr lang="en-US" altLang="zh-TW" sz="2400" dirty="0"/>
              <a:t> in range(0,6):</a:t>
            </a:r>
          </a:p>
          <a:p>
            <a:r>
              <a:rPr lang="en-US" altLang="zh-TW" sz="2400" dirty="0"/>
              <a:t>    if </a:t>
            </a:r>
            <a:r>
              <a:rPr lang="en-US" altLang="zh-TW" sz="2400" dirty="0" err="1"/>
              <a:t>i</a:t>
            </a:r>
            <a:r>
              <a:rPr lang="en-US" altLang="zh-TW" sz="2400" dirty="0"/>
              <a:t>&gt;</a:t>
            </a:r>
            <a:r>
              <a:rPr lang="en-US" altLang="zh-TW" sz="2400" dirty="0" err="1"/>
              <a:t>arr</a:t>
            </a:r>
            <a:r>
              <a:rPr lang="en-US" altLang="zh-TW" sz="2400" dirty="0"/>
              <a:t>[</a:t>
            </a:r>
            <a:r>
              <a:rPr lang="en-US" altLang="zh-TW" sz="2400" dirty="0" err="1"/>
              <a:t>idx</a:t>
            </a:r>
            <a:r>
              <a:rPr lang="en-US" altLang="zh-TW" sz="2400" dirty="0"/>
              <a:t>]:</a:t>
            </a:r>
          </a:p>
          <a:p>
            <a:r>
              <a:rPr lang="en-US" altLang="zh-TW" sz="2400" dirty="0"/>
              <a:t>        r+=(</a:t>
            </a:r>
            <a:r>
              <a:rPr lang="en-US" altLang="zh-TW" sz="2400" dirty="0" err="1"/>
              <a:t>i-arr</a:t>
            </a:r>
            <a:r>
              <a:rPr lang="en-US" altLang="zh-TW" sz="2400" dirty="0"/>
              <a:t>[</a:t>
            </a:r>
            <a:r>
              <a:rPr lang="en-US" altLang="zh-TW" sz="2400" dirty="0" err="1"/>
              <a:t>idx</a:t>
            </a:r>
            <a:r>
              <a:rPr lang="en-US" altLang="zh-TW" sz="2400" dirty="0"/>
              <a:t>])*rat[</a:t>
            </a:r>
            <a:r>
              <a:rPr lang="en-US" altLang="zh-TW" sz="2400" dirty="0" err="1"/>
              <a:t>idx</a:t>
            </a:r>
            <a:r>
              <a:rPr lang="en-US" altLang="zh-TW" sz="2400" dirty="0"/>
              <a:t>]</a:t>
            </a:r>
          </a:p>
          <a:p>
            <a:r>
              <a:rPr lang="en-US" altLang="zh-TW" sz="2400" dirty="0"/>
              <a:t>        print (</a:t>
            </a:r>
            <a:r>
              <a:rPr lang="en-US" altLang="zh-TW" sz="2400" dirty="0" err="1"/>
              <a:t>i-arr</a:t>
            </a:r>
            <a:r>
              <a:rPr lang="en-US" altLang="zh-TW" sz="2400" dirty="0"/>
              <a:t>[</a:t>
            </a:r>
            <a:r>
              <a:rPr lang="en-US" altLang="zh-TW" sz="2400" dirty="0" err="1"/>
              <a:t>idx</a:t>
            </a:r>
            <a:r>
              <a:rPr lang="en-US" altLang="zh-TW" sz="2400" dirty="0"/>
              <a:t>])*rat[</a:t>
            </a:r>
            <a:r>
              <a:rPr lang="en-US" altLang="zh-TW" sz="2400" dirty="0" err="1"/>
              <a:t>idx</a:t>
            </a:r>
            <a:r>
              <a:rPr lang="en-US" altLang="zh-TW" sz="2400" dirty="0"/>
              <a:t>]</a:t>
            </a:r>
          </a:p>
          <a:p>
            <a:r>
              <a:rPr lang="en-US" altLang="zh-TW" sz="2400" dirty="0"/>
              <a:t>        </a:t>
            </a:r>
            <a:r>
              <a:rPr lang="en-US" altLang="zh-TW" sz="2400" dirty="0" err="1"/>
              <a:t>i</a:t>
            </a:r>
            <a:r>
              <a:rPr lang="en-US" altLang="zh-TW" sz="2400" dirty="0"/>
              <a:t>=</a:t>
            </a:r>
            <a:r>
              <a:rPr lang="en-US" altLang="zh-TW" sz="2400" dirty="0" err="1"/>
              <a:t>arr</a:t>
            </a:r>
            <a:r>
              <a:rPr lang="en-US" altLang="zh-TW" sz="2400" dirty="0"/>
              <a:t>[</a:t>
            </a:r>
            <a:r>
              <a:rPr lang="en-US" altLang="zh-TW" sz="2400" dirty="0" err="1"/>
              <a:t>idx</a:t>
            </a:r>
            <a:r>
              <a:rPr lang="en-US" altLang="zh-TW" sz="2400" dirty="0"/>
              <a:t>]</a:t>
            </a:r>
          </a:p>
          <a:p>
            <a:r>
              <a:rPr lang="en-US" altLang="zh-TW" sz="2400" dirty="0"/>
              <a:t>print r</a:t>
            </a:r>
            <a:endParaRPr lang="zh-TW" altLang="en-US" sz="2400" dirty="0"/>
          </a:p>
        </p:txBody>
      </p:sp>
      <p:sp>
        <p:nvSpPr>
          <p:cNvPr id="3" name="矩形 2"/>
          <p:cNvSpPr/>
          <p:nvPr/>
        </p:nvSpPr>
        <p:spPr>
          <a:xfrm>
            <a:off x="2699792" y="282998"/>
            <a:ext cx="6444208" cy="461665"/>
          </a:xfrm>
          <a:prstGeom prst="rect">
            <a:avLst/>
          </a:prstGeom>
        </p:spPr>
        <p:txBody>
          <a:bodyPr wrap="square">
            <a:spAutoFit/>
          </a:bodyPr>
          <a:lstStyle/>
          <a:p>
            <a:r>
              <a:rPr lang="zh-TW" altLang="en-US" sz="2400" b="1" dirty="0">
                <a:effectLst>
                  <a:outerShdw blurRad="38100" dist="38100" dir="2700000" algn="tl">
                    <a:srgbClr val="000000">
                      <a:alpha val="43137"/>
                    </a:srgbClr>
                  </a:outerShdw>
                </a:effectLst>
              </a:rPr>
              <a:t>下列程式輸入淨利潤為</a:t>
            </a:r>
            <a:r>
              <a:rPr lang="en-US" altLang="zh-TW" sz="2400" b="1" dirty="0">
                <a:effectLst>
                  <a:outerShdw blurRad="38100" dist="38100" dir="2700000" algn="tl">
                    <a:srgbClr val="000000">
                      <a:alpha val="43137"/>
                    </a:srgbClr>
                  </a:outerShdw>
                </a:effectLst>
              </a:rPr>
              <a:t>11111</a:t>
            </a:r>
            <a:r>
              <a:rPr lang="zh-TW" altLang="en-US" sz="2400" b="1" dirty="0">
                <a:effectLst>
                  <a:outerShdw blurRad="38100" dist="38100" dir="2700000" algn="tl">
                    <a:srgbClr val="000000">
                      <a:alpha val="43137"/>
                    </a:srgbClr>
                  </a:outerShdw>
                </a:effectLst>
              </a:rPr>
              <a:t>時請問輸出為何</a:t>
            </a:r>
            <a:r>
              <a:rPr lang="en-US" altLang="zh-TW" sz="2400" b="1" dirty="0">
                <a:effectLst>
                  <a:outerShdw blurRad="38100" dist="38100" dir="2700000" algn="tl">
                    <a:srgbClr val="000000">
                      <a:alpha val="43137"/>
                    </a:srgbClr>
                  </a:outerShdw>
                </a:effectLst>
              </a:rPr>
              <a:t>?</a:t>
            </a:r>
            <a:endParaRPr lang="zh-TW" altLang="en-US" sz="2400" b="1" dirty="0">
              <a:effectLst>
                <a:outerShdw blurRad="38100" dist="38100" dir="2700000" algn="tl">
                  <a:srgbClr val="000000">
                    <a:alpha val="43137"/>
                  </a:srgbClr>
                </a:outerShdw>
              </a:effectLst>
            </a:endParaRPr>
          </a:p>
        </p:txBody>
      </p:sp>
      <p:sp>
        <p:nvSpPr>
          <p:cNvPr id="4" name="矩形 3"/>
          <p:cNvSpPr/>
          <p:nvPr/>
        </p:nvSpPr>
        <p:spPr>
          <a:xfrm>
            <a:off x="7236296" y="1340768"/>
            <a:ext cx="132491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Python 2</a:t>
            </a:r>
            <a:endParaRPr lang="en-US" altLang="zh-TW" sz="2400" b="1" dirty="0">
              <a:solidFill>
                <a:srgbClr val="FFFF00"/>
              </a:solidFill>
              <a:effectLst>
                <a:outerShdw blurRad="38100" dist="38100" dir="2700000" algn="tl">
                  <a:srgbClr val="000000">
                    <a:alpha val="43137"/>
                  </a:srgbClr>
                </a:outerShdw>
              </a:effectLst>
            </a:endParaRPr>
          </a:p>
        </p:txBody>
      </p:sp>
      <p:sp>
        <p:nvSpPr>
          <p:cNvPr id="5" name="矩形 4"/>
          <p:cNvSpPr/>
          <p:nvPr/>
        </p:nvSpPr>
        <p:spPr>
          <a:xfrm>
            <a:off x="323528" y="22144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程式閱讀題</a:t>
            </a:r>
            <a:endParaRPr lang="zh-TW" altLang="en-US"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8069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1560" y="692696"/>
            <a:ext cx="7344816" cy="523220"/>
          </a:xfrm>
          <a:prstGeom prst="rect">
            <a:avLst/>
          </a:prstGeom>
        </p:spPr>
        <p:txBody>
          <a:bodyPr wrap="square">
            <a:spAutoFit/>
          </a:bodyPr>
          <a:lstStyle/>
          <a:p>
            <a:r>
              <a:rPr lang="zh-TW" altLang="en-US" sz="2800" b="1" dirty="0" smtClean="0">
                <a:effectLst>
                  <a:outerShdw blurRad="38100" dist="38100" dir="2700000" algn="tl">
                    <a:srgbClr val="000000">
                      <a:alpha val="43137"/>
                    </a:srgbClr>
                  </a:outerShdw>
                </a:effectLst>
              </a:rPr>
              <a:t>使用</a:t>
            </a:r>
            <a:r>
              <a:rPr lang="en-US" altLang="zh-TW" sz="2800" b="1" dirty="0" smtClean="0">
                <a:solidFill>
                  <a:srgbClr val="7030A0"/>
                </a:solidFill>
                <a:effectLst>
                  <a:outerShdw blurRad="38100" dist="38100" dir="2700000" algn="tl">
                    <a:srgbClr val="000000">
                      <a:alpha val="43137"/>
                    </a:srgbClr>
                  </a:outerShdw>
                </a:effectLst>
              </a:rPr>
              <a:t>while </a:t>
            </a:r>
            <a:r>
              <a:rPr lang="zh-TW" altLang="en-US" sz="2800" b="1" dirty="0">
                <a:solidFill>
                  <a:srgbClr val="7030A0"/>
                </a:solidFill>
                <a:effectLst>
                  <a:outerShdw blurRad="38100" dist="38100" dir="2700000" algn="tl">
                    <a:srgbClr val="000000">
                      <a:alpha val="43137"/>
                    </a:srgbClr>
                  </a:outerShdw>
                </a:effectLst>
              </a:rPr>
              <a:t>廻</a:t>
            </a:r>
            <a:r>
              <a:rPr lang="zh-TW" altLang="en-US" sz="2800" b="1" dirty="0" smtClean="0">
                <a:solidFill>
                  <a:srgbClr val="7030A0"/>
                </a:solidFill>
                <a:effectLst>
                  <a:outerShdw blurRad="38100" dist="38100" dir="2700000" algn="tl">
                    <a:srgbClr val="000000">
                      <a:alpha val="43137"/>
                    </a:srgbClr>
                  </a:outerShdw>
                </a:effectLst>
              </a:rPr>
              <a:t>圈</a:t>
            </a:r>
            <a:r>
              <a:rPr lang="zh-TW" altLang="en-US" sz="2800" dirty="0"/>
              <a:t>執行</a:t>
            </a:r>
            <a:r>
              <a:rPr lang="zh-TW" altLang="en-US" sz="2800" b="1" dirty="0" smtClean="0">
                <a:effectLst>
                  <a:outerShdw blurRad="38100" dist="38100" dir="2700000" algn="tl">
                    <a:srgbClr val="000000">
                      <a:alpha val="43137"/>
                    </a:srgbClr>
                  </a:outerShdw>
                </a:effectLst>
              </a:rPr>
              <a:t>沒有</a:t>
            </a:r>
            <a:r>
              <a:rPr lang="zh-TW" altLang="en-US" sz="2800" b="1" dirty="0">
                <a:effectLst>
                  <a:outerShdw blurRad="38100" dist="38100" dir="2700000" algn="tl">
                    <a:srgbClr val="000000">
                      <a:alpha val="43137"/>
                    </a:srgbClr>
                  </a:outerShdw>
                </a:effectLst>
              </a:rPr>
              <a:t>固定次數</a:t>
            </a:r>
            <a:r>
              <a:rPr lang="zh-TW" altLang="en-US" sz="2800" dirty="0"/>
              <a:t>的廻</a:t>
            </a:r>
            <a:r>
              <a:rPr lang="zh-TW" altLang="en-US" sz="2800" dirty="0" smtClean="0"/>
              <a:t>圈運算</a:t>
            </a:r>
            <a:endParaRPr lang="en-US" altLang="zh-TW" sz="2800" dirty="0" smtClean="0"/>
          </a:p>
        </p:txBody>
      </p:sp>
      <p:pic>
        <p:nvPicPr>
          <p:cNvPr id="5" name="圖片 4"/>
          <p:cNvPicPr>
            <a:picLocks noChangeAspect="1"/>
          </p:cNvPicPr>
          <p:nvPr/>
        </p:nvPicPr>
        <p:blipFill>
          <a:blip r:embed="rId2"/>
          <a:stretch>
            <a:fillRect/>
          </a:stretch>
        </p:blipFill>
        <p:spPr>
          <a:xfrm>
            <a:off x="1475655" y="1844824"/>
            <a:ext cx="3749797" cy="1008112"/>
          </a:xfrm>
          <a:prstGeom prst="rect">
            <a:avLst/>
          </a:prstGeom>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3356992"/>
            <a:ext cx="539227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2557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692696"/>
            <a:ext cx="8064896" cy="5262979"/>
          </a:xfrm>
          <a:prstGeom prst="rect">
            <a:avLst/>
          </a:prstGeom>
        </p:spPr>
        <p:txBody>
          <a:bodyPr wrap="square">
            <a:spAutoFit/>
          </a:bodyPr>
          <a:lstStyle/>
          <a:p>
            <a:r>
              <a:rPr lang="zh-TW" altLang="en-US" sz="2400" dirty="0"/>
              <a:t>fruit</a:t>
            </a:r>
            <a:r>
              <a:rPr lang="zh-TW" altLang="en-US" sz="2400" b="1" dirty="0">
                <a:solidFill>
                  <a:srgbClr val="FF0000"/>
                </a:solidFill>
                <a:effectLst>
                  <a:outerShdw blurRad="38100" dist="38100" dir="2700000" algn="tl">
                    <a:srgbClr val="000000">
                      <a:alpha val="43137"/>
                    </a:srgbClr>
                  </a:outerShdw>
                </a:effectLst>
              </a:rPr>
              <a:t>s</a:t>
            </a:r>
            <a:r>
              <a:rPr lang="zh-TW" altLang="en-US" sz="2400" dirty="0"/>
              <a:t> = ["香蕉","蘋果","橘子","鳳梨","西瓜"]</a:t>
            </a:r>
          </a:p>
          <a:p>
            <a:endParaRPr lang="en-US" altLang="zh-TW" sz="2400" dirty="0" smtClean="0"/>
          </a:p>
          <a:p>
            <a:r>
              <a:rPr lang="zh-TW" altLang="en-US" sz="2400" dirty="0" smtClean="0"/>
              <a:t>while </a:t>
            </a:r>
            <a:r>
              <a:rPr lang="zh-TW" altLang="en-US" sz="2400" b="1" dirty="0">
                <a:solidFill>
                  <a:srgbClr val="FF0000"/>
                </a:solidFill>
                <a:effectLst>
                  <a:outerShdw blurRad="38100" dist="38100" dir="2700000" algn="tl">
                    <a:srgbClr val="000000">
                      <a:alpha val="43137"/>
                    </a:srgbClr>
                  </a:outerShdw>
                </a:effectLst>
              </a:rPr>
              <a:t>True</a:t>
            </a:r>
            <a:r>
              <a:rPr lang="zh-TW" altLang="en-US" sz="2400" dirty="0"/>
              <a:t>:</a:t>
            </a:r>
          </a:p>
          <a:p>
            <a:r>
              <a:rPr lang="zh-TW" altLang="en-US" sz="2400" dirty="0"/>
              <a:t>    fruit = input("請輸入喜歡的水果(Enter 結束)："</a:t>
            </a:r>
            <a:r>
              <a:rPr lang="zh-TW" altLang="en-US" sz="2400" dirty="0" smtClean="0"/>
              <a:t>)</a:t>
            </a:r>
            <a:endParaRPr lang="en-US" altLang="zh-TW" sz="2400" dirty="0" smtClean="0"/>
          </a:p>
          <a:p>
            <a:endParaRPr lang="zh-TW" altLang="en-US" sz="2400" dirty="0"/>
          </a:p>
          <a:p>
            <a:r>
              <a:rPr lang="zh-TW" altLang="en-US" sz="2400" b="1" dirty="0">
                <a:solidFill>
                  <a:srgbClr val="7030A0"/>
                </a:solidFill>
                <a:effectLst>
                  <a:outerShdw blurRad="38100" dist="38100" dir="2700000" algn="tl">
                    <a:srgbClr val="000000">
                      <a:alpha val="43137"/>
                    </a:srgbClr>
                  </a:outerShdw>
                </a:effectLst>
              </a:rPr>
              <a:t>    if (fruit==""):</a:t>
            </a:r>
          </a:p>
          <a:p>
            <a:r>
              <a:rPr lang="zh-TW" altLang="en-US" sz="2400" b="1" dirty="0">
                <a:solidFill>
                  <a:srgbClr val="7030A0"/>
                </a:solidFill>
                <a:effectLst>
                  <a:outerShdw blurRad="38100" dist="38100" dir="2700000" algn="tl">
                    <a:srgbClr val="000000">
                      <a:alpha val="43137"/>
                    </a:srgbClr>
                  </a:outerShdw>
                </a:effectLst>
              </a:rPr>
              <a:t>        break</a:t>
            </a:r>
          </a:p>
          <a:p>
            <a:endParaRPr lang="en-US" altLang="zh-TW" sz="2400" dirty="0" smtClean="0"/>
          </a:p>
          <a:p>
            <a:r>
              <a:rPr lang="zh-TW" altLang="en-US" sz="2400" dirty="0" smtClean="0"/>
              <a:t>    </a:t>
            </a:r>
            <a:r>
              <a:rPr lang="zh-TW" altLang="en-US" sz="2400" dirty="0"/>
              <a:t>n = fruits.count(fruit) </a:t>
            </a:r>
          </a:p>
          <a:p>
            <a:r>
              <a:rPr lang="zh-TW" altLang="en-US" sz="2400" dirty="0"/>
              <a:t>    if (n&gt;0):  # 串列元素存在</a:t>
            </a:r>
          </a:p>
          <a:p>
            <a:r>
              <a:rPr lang="zh-TW" altLang="en-US" sz="2400" dirty="0"/>
              <a:t>        p=fruits.index(fruit)</a:t>
            </a:r>
          </a:p>
          <a:p>
            <a:r>
              <a:rPr lang="zh-TW" altLang="en-US" sz="2400" dirty="0"/>
              <a:t>        print("%s 在串列中的第 %d 項" %(fruit,p+1))</a:t>
            </a:r>
          </a:p>
          <a:p>
            <a:r>
              <a:rPr lang="zh-TW" altLang="en-US" sz="2400" dirty="0"/>
              <a:t>    else:</a:t>
            </a:r>
          </a:p>
          <a:p>
            <a:r>
              <a:rPr lang="zh-TW" altLang="en-US" sz="2400" dirty="0"/>
              <a:t>        print(fruit,"不在串列中!")</a:t>
            </a:r>
          </a:p>
        </p:txBody>
      </p:sp>
    </p:spTree>
    <p:extLst>
      <p:ext uri="{BB962C8B-B14F-4D97-AF65-F5344CB8AC3E}">
        <p14:creationId xmlns:p14="http://schemas.microsoft.com/office/powerpoint/2010/main" val="3113945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1268760"/>
            <a:ext cx="7555273" cy="584775"/>
          </a:xfrm>
          <a:prstGeom prst="rect">
            <a:avLst/>
          </a:prstGeom>
        </p:spPr>
        <p:txBody>
          <a:bodyPr wrap="none">
            <a:spAutoFit/>
          </a:bodyPr>
          <a:lstStyle/>
          <a:p>
            <a:r>
              <a:rPr lang="zh-TW" altLang="en-US" sz="3200" dirty="0"/>
              <a:t>撰寫一個可以排除數列中 </a:t>
            </a:r>
            <a:r>
              <a:rPr lang="en-US" altLang="zh-TW" sz="3200" dirty="0"/>
              <a:t>5 </a:t>
            </a:r>
            <a:r>
              <a:rPr lang="zh-TW" altLang="en-US" sz="3200" dirty="0"/>
              <a:t>的倍數的程式</a:t>
            </a:r>
            <a:endParaRPr lang="en-US" altLang="zh-TW" sz="3200" dirty="0"/>
          </a:p>
        </p:txBody>
      </p:sp>
      <p:sp>
        <p:nvSpPr>
          <p:cNvPr id="4" name="矩形 3"/>
          <p:cNvSpPr/>
          <p:nvPr/>
        </p:nvSpPr>
        <p:spPr>
          <a:xfrm>
            <a:off x="467544" y="40466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程式設</a:t>
            </a:r>
            <a:r>
              <a:rPr lang="zh-TW" altLang="en-US" sz="3200" b="1" dirty="0">
                <a:solidFill>
                  <a:srgbClr val="FFFF00"/>
                </a:solidFill>
                <a:effectLst>
                  <a:outerShdw blurRad="38100" dist="38100" dir="2700000" algn="tl">
                    <a:srgbClr val="000000">
                      <a:alpha val="43137"/>
                    </a:srgbClr>
                  </a:outerShdw>
                </a:effectLst>
              </a:rPr>
              <a:t>計</a:t>
            </a:r>
            <a:r>
              <a:rPr lang="zh-TW" altLang="en-US" sz="3200" b="1" dirty="0" smtClean="0">
                <a:solidFill>
                  <a:srgbClr val="FFFF00"/>
                </a:solidFill>
                <a:effectLst>
                  <a:outerShdw blurRad="38100" dist="38100" dir="2700000" algn="tl">
                    <a:srgbClr val="000000">
                      <a:alpha val="43137"/>
                    </a:srgbClr>
                  </a:outerShdw>
                </a:effectLst>
              </a:rPr>
              <a:t>題</a:t>
            </a:r>
            <a:endParaRPr lang="zh-TW" altLang="en-US" sz="3200" b="1" dirty="0">
              <a:solidFill>
                <a:srgbClr val="FFFF00"/>
              </a:solidFill>
              <a:effectLst>
                <a:outerShdw blurRad="38100" dist="38100" dir="2700000" algn="tl">
                  <a:srgbClr val="000000">
                    <a:alpha val="43137"/>
                  </a:srgbClr>
                </a:outerShdw>
              </a:effectLst>
            </a:endParaRPr>
          </a:p>
        </p:txBody>
      </p:sp>
      <p:sp>
        <p:nvSpPr>
          <p:cNvPr id="7" name="矩形 6"/>
          <p:cNvSpPr/>
          <p:nvPr/>
        </p:nvSpPr>
        <p:spPr>
          <a:xfrm>
            <a:off x="733242" y="2186580"/>
            <a:ext cx="3161443" cy="523220"/>
          </a:xfrm>
          <a:prstGeom prst="rect">
            <a:avLst/>
          </a:prstGeom>
        </p:spPr>
        <p:txBody>
          <a:bodyPr wrap="none">
            <a:spAutoFit/>
          </a:bodyPr>
          <a:lstStyle/>
          <a:p>
            <a:r>
              <a:rPr lang="zh-TW" altLang="en-US" sz="2800" dirty="0" smtClean="0"/>
              <a:t>輸入</a:t>
            </a:r>
            <a:r>
              <a:rPr lang="en-US" altLang="zh-TW" sz="2800" dirty="0" smtClean="0"/>
              <a:t>::</a:t>
            </a:r>
            <a:r>
              <a:rPr lang="zh-TW" altLang="en-US" sz="2800" dirty="0" smtClean="0"/>
              <a:t>一個</a:t>
            </a:r>
            <a:r>
              <a:rPr lang="zh-TW" altLang="en-US" sz="2800" dirty="0"/>
              <a:t>正整數 </a:t>
            </a:r>
            <a:r>
              <a:rPr lang="en-US" altLang="zh-TW" sz="2800" dirty="0"/>
              <a:t>n</a:t>
            </a:r>
            <a:endParaRPr lang="zh-TW" altLang="en-US" sz="2800" dirty="0"/>
          </a:p>
        </p:txBody>
      </p:sp>
      <p:sp>
        <p:nvSpPr>
          <p:cNvPr id="8" name="矩形 7"/>
          <p:cNvSpPr/>
          <p:nvPr/>
        </p:nvSpPr>
        <p:spPr>
          <a:xfrm>
            <a:off x="759199" y="3124822"/>
            <a:ext cx="1226618" cy="584775"/>
          </a:xfrm>
          <a:prstGeom prst="rect">
            <a:avLst/>
          </a:prstGeom>
        </p:spPr>
        <p:txBody>
          <a:bodyPr wrap="none">
            <a:spAutoFit/>
          </a:bodyPr>
          <a:lstStyle/>
          <a:p>
            <a:r>
              <a:rPr lang="zh-TW" altLang="en-US" sz="3200" dirty="0" smtClean="0"/>
              <a:t>輸出</a:t>
            </a:r>
            <a:r>
              <a:rPr lang="en-US" altLang="zh-TW" sz="3200" dirty="0" smtClean="0"/>
              <a:t>::</a:t>
            </a:r>
            <a:endParaRPr lang="zh-TW" altLang="en-US" sz="3200" dirty="0"/>
          </a:p>
        </p:txBody>
      </p:sp>
      <p:sp>
        <p:nvSpPr>
          <p:cNvPr id="9" name="矩形 8"/>
          <p:cNvSpPr/>
          <p:nvPr/>
        </p:nvSpPr>
        <p:spPr>
          <a:xfrm>
            <a:off x="1985816" y="3140968"/>
            <a:ext cx="6380273" cy="830997"/>
          </a:xfrm>
          <a:prstGeom prst="rect">
            <a:avLst/>
          </a:prstGeom>
        </p:spPr>
        <p:txBody>
          <a:bodyPr wrap="square">
            <a:spAutoFit/>
          </a:bodyPr>
          <a:lstStyle/>
          <a:p>
            <a:r>
              <a:rPr lang="zh-TW" altLang="en-US" sz="2400" dirty="0" smtClean="0"/>
              <a:t>使用者</a:t>
            </a:r>
            <a:r>
              <a:rPr lang="zh-TW" altLang="en-US" sz="2400" dirty="0"/>
              <a:t>只要輸入一個正整數，程式會顯示由 </a:t>
            </a:r>
            <a:r>
              <a:rPr lang="en-US" altLang="zh-TW" sz="2400" dirty="0"/>
              <a:t>1 </a:t>
            </a:r>
            <a:r>
              <a:rPr lang="zh-TW" altLang="en-US" sz="2400" dirty="0"/>
              <a:t>到該整數的整數數列，但會將 </a:t>
            </a:r>
            <a:r>
              <a:rPr lang="en-US" altLang="zh-TW" sz="2400" dirty="0"/>
              <a:t>5 </a:t>
            </a:r>
            <a:r>
              <a:rPr lang="zh-TW" altLang="en-US" sz="2400" dirty="0"/>
              <a:t>的倍數排除</a:t>
            </a:r>
          </a:p>
        </p:txBody>
      </p:sp>
      <p:pic>
        <p:nvPicPr>
          <p:cNvPr id="10" name="圖片 9"/>
          <p:cNvPicPr>
            <a:picLocks noChangeAspect="1"/>
          </p:cNvPicPr>
          <p:nvPr/>
        </p:nvPicPr>
        <p:blipFill>
          <a:blip r:embed="rId2"/>
          <a:stretch>
            <a:fillRect/>
          </a:stretch>
        </p:blipFill>
        <p:spPr>
          <a:xfrm>
            <a:off x="895636" y="4302831"/>
            <a:ext cx="7230483" cy="1115665"/>
          </a:xfrm>
          <a:prstGeom prst="rect">
            <a:avLst/>
          </a:prstGeom>
        </p:spPr>
      </p:pic>
    </p:spTree>
    <p:extLst>
      <p:ext uri="{BB962C8B-B14F-4D97-AF65-F5344CB8AC3E}">
        <p14:creationId xmlns:p14="http://schemas.microsoft.com/office/powerpoint/2010/main" val="3135643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1844824"/>
            <a:ext cx="7056784" cy="3416320"/>
          </a:xfrm>
          <a:prstGeom prst="rect">
            <a:avLst/>
          </a:prstGeom>
        </p:spPr>
        <p:txBody>
          <a:bodyPr wrap="square">
            <a:spAutoFit/>
          </a:bodyPr>
          <a:lstStyle/>
          <a:p>
            <a:r>
              <a:rPr lang="en-US" altLang="zh-TW" sz="3600" dirty="0"/>
              <a:t>n = </a:t>
            </a:r>
            <a:r>
              <a:rPr lang="en-US" altLang="zh-TW" sz="3600" dirty="0" err="1"/>
              <a:t>int</a:t>
            </a:r>
            <a:r>
              <a:rPr lang="en-US" altLang="zh-TW" sz="3600" dirty="0"/>
              <a:t>(input("</a:t>
            </a:r>
            <a:r>
              <a:rPr lang="zh-TW" altLang="en-US" sz="3600" dirty="0"/>
              <a:t>請輸入正整數：</a:t>
            </a:r>
            <a:r>
              <a:rPr lang="en-US" altLang="zh-TW" sz="3600" dirty="0"/>
              <a:t>"))</a:t>
            </a:r>
          </a:p>
          <a:p>
            <a:endParaRPr lang="en-US" altLang="zh-TW" sz="3600" dirty="0" smtClean="0"/>
          </a:p>
          <a:p>
            <a:r>
              <a:rPr lang="en-US" altLang="zh-TW" sz="3600" dirty="0" smtClean="0"/>
              <a:t>for </a:t>
            </a:r>
            <a:r>
              <a:rPr lang="en-US" altLang="zh-TW" sz="3600" dirty="0" err="1"/>
              <a:t>i</a:t>
            </a:r>
            <a:r>
              <a:rPr lang="en-US" altLang="zh-TW" sz="3600" dirty="0"/>
              <a:t> in range(1, n+1):</a:t>
            </a:r>
          </a:p>
          <a:p>
            <a:r>
              <a:rPr lang="en-US" altLang="zh-TW" sz="3600" dirty="0"/>
              <a:t>    if </a:t>
            </a:r>
            <a:r>
              <a:rPr lang="en-US" altLang="zh-TW" sz="3600" dirty="0" err="1"/>
              <a:t>i</a:t>
            </a:r>
            <a:r>
              <a:rPr lang="en-US" altLang="zh-TW" sz="3600" dirty="0"/>
              <a:t> % 5 ==0:</a:t>
            </a:r>
          </a:p>
          <a:p>
            <a:r>
              <a:rPr lang="en-US" altLang="zh-TW" sz="3600" dirty="0"/>
              <a:t>        </a:t>
            </a:r>
            <a:r>
              <a:rPr lang="en-US" altLang="zh-TW" sz="3600" b="1" dirty="0" smtClean="0">
                <a:effectLst>
                  <a:outerShdw blurRad="38100" dist="38100" dir="2700000" algn="tl">
                    <a:srgbClr val="000000">
                      <a:alpha val="43137"/>
                    </a:srgbClr>
                  </a:outerShdw>
                </a:effectLst>
              </a:rPr>
              <a:t>continue</a:t>
            </a:r>
          </a:p>
          <a:p>
            <a:r>
              <a:rPr lang="en-US" altLang="zh-TW" sz="3600" dirty="0" smtClean="0"/>
              <a:t>    </a:t>
            </a:r>
            <a:r>
              <a:rPr lang="en-US" altLang="zh-TW" sz="3600" dirty="0"/>
              <a:t>print(</a:t>
            </a:r>
            <a:r>
              <a:rPr lang="en-US" altLang="zh-TW" sz="3600" dirty="0" err="1"/>
              <a:t>i,end</a:t>
            </a:r>
            <a:r>
              <a:rPr lang="en-US" altLang="zh-TW" sz="3600" dirty="0"/>
              <a:t>=" ")</a:t>
            </a:r>
            <a:endParaRPr lang="zh-TW" altLang="en-US" sz="3600" dirty="0"/>
          </a:p>
        </p:txBody>
      </p:sp>
    </p:spTree>
    <p:extLst>
      <p:ext uri="{BB962C8B-B14F-4D97-AF65-F5344CB8AC3E}">
        <p14:creationId xmlns:p14="http://schemas.microsoft.com/office/powerpoint/2010/main" val="1161762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44217" y="2099280"/>
            <a:ext cx="4572000" cy="461665"/>
          </a:xfrm>
          <a:prstGeom prst="rect">
            <a:avLst/>
          </a:prstGeom>
        </p:spPr>
        <p:txBody>
          <a:bodyPr>
            <a:spAutoFit/>
          </a:bodyPr>
          <a:lstStyle/>
          <a:p>
            <a:r>
              <a:rPr lang="zh-TW" altLang="en-US" dirty="0" smtClean="0"/>
              <a:t> </a:t>
            </a:r>
            <a:r>
              <a:rPr lang="en-US" altLang="zh-TW" sz="2400" dirty="0"/>
              <a:t>1!=1</a:t>
            </a:r>
            <a:r>
              <a:rPr lang="zh-TW" altLang="en-US" sz="2400" dirty="0"/>
              <a:t>、</a:t>
            </a:r>
            <a:r>
              <a:rPr lang="en-US" altLang="zh-TW" sz="2400" dirty="0"/>
              <a:t>2!=1*2=2</a:t>
            </a:r>
            <a:r>
              <a:rPr lang="zh-TW" altLang="en-US" sz="2400" dirty="0"/>
              <a:t>、</a:t>
            </a:r>
            <a:r>
              <a:rPr lang="en-US" altLang="zh-TW" sz="2400" dirty="0"/>
              <a:t>3!=</a:t>
            </a:r>
            <a:r>
              <a:rPr lang="en-US" altLang="zh-TW" sz="2400" dirty="0" smtClean="0"/>
              <a:t>1*2*3=6</a:t>
            </a:r>
            <a:endParaRPr lang="zh-TW" altLang="en-US" sz="2400" dirty="0"/>
          </a:p>
        </p:txBody>
      </p:sp>
      <p:sp>
        <p:nvSpPr>
          <p:cNvPr id="3" name="矩形 2"/>
          <p:cNvSpPr/>
          <p:nvPr/>
        </p:nvSpPr>
        <p:spPr>
          <a:xfrm>
            <a:off x="827584" y="1268760"/>
            <a:ext cx="5131533" cy="584775"/>
          </a:xfrm>
          <a:prstGeom prst="rect">
            <a:avLst/>
          </a:prstGeom>
        </p:spPr>
        <p:txBody>
          <a:bodyPr wrap="none">
            <a:spAutoFit/>
          </a:bodyPr>
          <a:lstStyle/>
          <a:p>
            <a:r>
              <a:rPr lang="en-US" altLang="zh-TW" sz="3200" dirty="0"/>
              <a:t>n</a:t>
            </a:r>
            <a:r>
              <a:rPr lang="zh-TW" altLang="en-US" sz="3200" dirty="0"/>
              <a:t>階程的計算</a:t>
            </a:r>
            <a:r>
              <a:rPr lang="en-US" altLang="zh-TW" sz="3200" dirty="0"/>
              <a:t>:n!=1*2*3*⋯*n</a:t>
            </a:r>
          </a:p>
        </p:txBody>
      </p:sp>
      <p:sp>
        <p:nvSpPr>
          <p:cNvPr id="4" name="矩形 3"/>
          <p:cNvSpPr/>
          <p:nvPr/>
        </p:nvSpPr>
        <p:spPr>
          <a:xfrm>
            <a:off x="467544" y="40466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程式設</a:t>
            </a:r>
            <a:r>
              <a:rPr lang="zh-TW" altLang="en-US" sz="3200" b="1" dirty="0">
                <a:solidFill>
                  <a:srgbClr val="FFFF00"/>
                </a:solidFill>
                <a:effectLst>
                  <a:outerShdw blurRad="38100" dist="38100" dir="2700000" algn="tl">
                    <a:srgbClr val="000000">
                      <a:alpha val="43137"/>
                    </a:srgbClr>
                  </a:outerShdw>
                </a:effectLst>
              </a:rPr>
              <a:t>計</a:t>
            </a:r>
            <a:r>
              <a:rPr lang="zh-TW" altLang="en-US" sz="3200" b="1" dirty="0" smtClean="0">
                <a:solidFill>
                  <a:srgbClr val="FFFF00"/>
                </a:solidFill>
                <a:effectLst>
                  <a:outerShdw blurRad="38100" dist="38100" dir="2700000" algn="tl">
                    <a:srgbClr val="000000">
                      <a:alpha val="43137"/>
                    </a:srgbClr>
                  </a:outerShdw>
                </a:effectLst>
              </a:rPr>
              <a:t>題</a:t>
            </a:r>
            <a:endParaRPr lang="zh-TW" altLang="en-US" sz="3200" b="1" dirty="0">
              <a:solidFill>
                <a:srgbClr val="FFFF00"/>
              </a:solidFill>
              <a:effectLst>
                <a:outerShdw blurRad="38100" dist="38100" dir="2700000" algn="tl">
                  <a:srgbClr val="000000">
                    <a:alpha val="43137"/>
                  </a:srgbClr>
                </a:outerShdw>
              </a:effectLst>
            </a:endParaRPr>
          </a:p>
        </p:txBody>
      </p:sp>
      <p:sp>
        <p:nvSpPr>
          <p:cNvPr id="5" name="矩形 4"/>
          <p:cNvSpPr/>
          <p:nvPr/>
        </p:nvSpPr>
        <p:spPr>
          <a:xfrm>
            <a:off x="2080159" y="3870880"/>
            <a:ext cx="6874579" cy="369332"/>
          </a:xfrm>
          <a:prstGeom prst="rect">
            <a:avLst/>
          </a:prstGeom>
        </p:spPr>
        <p:txBody>
          <a:bodyPr wrap="square">
            <a:spAutoFit/>
          </a:bodyPr>
          <a:lstStyle/>
          <a:p>
            <a:r>
              <a:rPr lang="zh-TW" altLang="en-US" dirty="0"/>
              <a:t>當使用者輸入一個正整數 </a:t>
            </a:r>
            <a:r>
              <a:rPr lang="en-US" altLang="zh-TW" dirty="0"/>
              <a:t>n </a:t>
            </a:r>
            <a:r>
              <a:rPr lang="zh-TW" altLang="en-US" dirty="0"/>
              <a:t>後，程式就會顯示由 </a:t>
            </a:r>
            <a:r>
              <a:rPr lang="en-US" altLang="zh-TW" dirty="0"/>
              <a:t>1*2*3*...*n </a:t>
            </a:r>
            <a:r>
              <a:rPr lang="zh-TW" altLang="en-US" dirty="0"/>
              <a:t>的乘積</a:t>
            </a:r>
            <a:endParaRPr lang="zh-TW" altLang="en-US" dirty="0"/>
          </a:p>
        </p:txBody>
      </p:sp>
      <p:sp>
        <p:nvSpPr>
          <p:cNvPr id="6" name="矩形 5"/>
          <p:cNvSpPr/>
          <p:nvPr/>
        </p:nvSpPr>
        <p:spPr>
          <a:xfrm>
            <a:off x="2080159" y="4628123"/>
            <a:ext cx="2414444" cy="369332"/>
          </a:xfrm>
          <a:prstGeom prst="rect">
            <a:avLst/>
          </a:prstGeom>
        </p:spPr>
        <p:txBody>
          <a:bodyPr wrap="none">
            <a:spAutoFit/>
          </a:bodyPr>
          <a:lstStyle/>
          <a:p>
            <a:r>
              <a:rPr lang="zh-TW" altLang="en-US" dirty="0"/>
              <a:t>用 </a:t>
            </a:r>
            <a:r>
              <a:rPr lang="en-US" altLang="zh-TW" dirty="0"/>
              <a:t>while </a:t>
            </a:r>
            <a:r>
              <a:rPr lang="zh-TW" altLang="en-US" dirty="0"/>
              <a:t>設計這個程式</a:t>
            </a:r>
          </a:p>
        </p:txBody>
      </p:sp>
      <p:sp>
        <p:nvSpPr>
          <p:cNvPr id="7" name="矩形 6"/>
          <p:cNvSpPr/>
          <p:nvPr/>
        </p:nvSpPr>
        <p:spPr>
          <a:xfrm>
            <a:off x="827584" y="2824917"/>
            <a:ext cx="3161443" cy="523220"/>
          </a:xfrm>
          <a:prstGeom prst="rect">
            <a:avLst/>
          </a:prstGeom>
        </p:spPr>
        <p:txBody>
          <a:bodyPr wrap="none">
            <a:spAutoFit/>
          </a:bodyPr>
          <a:lstStyle/>
          <a:p>
            <a:r>
              <a:rPr lang="zh-TW" altLang="en-US" sz="2800" dirty="0" smtClean="0"/>
              <a:t>輸入</a:t>
            </a:r>
            <a:r>
              <a:rPr lang="en-US" altLang="zh-TW" sz="2800" dirty="0" smtClean="0"/>
              <a:t>::</a:t>
            </a:r>
            <a:r>
              <a:rPr lang="zh-TW" altLang="en-US" sz="2800" dirty="0" smtClean="0"/>
              <a:t>一個</a:t>
            </a:r>
            <a:r>
              <a:rPr lang="zh-TW" altLang="en-US" sz="2800" dirty="0"/>
              <a:t>正整數 </a:t>
            </a:r>
            <a:r>
              <a:rPr lang="en-US" altLang="zh-TW" sz="2800" dirty="0"/>
              <a:t>n</a:t>
            </a:r>
            <a:endParaRPr lang="zh-TW" altLang="en-US" sz="2800" dirty="0"/>
          </a:p>
        </p:txBody>
      </p:sp>
      <p:sp>
        <p:nvSpPr>
          <p:cNvPr id="8" name="矩形 7"/>
          <p:cNvSpPr/>
          <p:nvPr/>
        </p:nvSpPr>
        <p:spPr>
          <a:xfrm>
            <a:off x="853541" y="3763159"/>
            <a:ext cx="1226618" cy="584775"/>
          </a:xfrm>
          <a:prstGeom prst="rect">
            <a:avLst/>
          </a:prstGeom>
        </p:spPr>
        <p:txBody>
          <a:bodyPr wrap="none">
            <a:spAutoFit/>
          </a:bodyPr>
          <a:lstStyle/>
          <a:p>
            <a:r>
              <a:rPr lang="zh-TW" altLang="en-US" sz="3200" dirty="0" smtClean="0"/>
              <a:t>輸出</a:t>
            </a:r>
            <a:r>
              <a:rPr lang="en-US" altLang="zh-TW" sz="3200" dirty="0" smtClean="0"/>
              <a:t>::</a:t>
            </a:r>
            <a:endParaRPr lang="zh-TW" altLang="en-US" sz="3200" dirty="0"/>
          </a:p>
        </p:txBody>
      </p:sp>
    </p:spTree>
    <p:extLst>
      <p:ext uri="{BB962C8B-B14F-4D97-AF65-F5344CB8AC3E}">
        <p14:creationId xmlns:p14="http://schemas.microsoft.com/office/powerpoint/2010/main" val="2701043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1052736"/>
            <a:ext cx="7056784" cy="4524315"/>
          </a:xfrm>
          <a:prstGeom prst="rect">
            <a:avLst/>
          </a:prstGeom>
        </p:spPr>
        <p:txBody>
          <a:bodyPr wrap="square">
            <a:spAutoFit/>
          </a:bodyPr>
          <a:lstStyle/>
          <a:p>
            <a:r>
              <a:rPr lang="en-US" altLang="zh-TW" sz="3200" dirty="0"/>
              <a:t>total = </a:t>
            </a:r>
            <a:r>
              <a:rPr lang="en-US" altLang="zh-TW" sz="3200" dirty="0" err="1"/>
              <a:t>i</a:t>
            </a:r>
            <a:r>
              <a:rPr lang="en-US" altLang="zh-TW" sz="3200" dirty="0"/>
              <a:t> = 1</a:t>
            </a:r>
          </a:p>
          <a:p>
            <a:endParaRPr lang="en-US" altLang="zh-TW" sz="3200" dirty="0" smtClean="0"/>
          </a:p>
          <a:p>
            <a:r>
              <a:rPr lang="en-US" altLang="zh-TW" sz="3200" dirty="0" smtClean="0"/>
              <a:t>n </a:t>
            </a:r>
            <a:r>
              <a:rPr lang="en-US" altLang="zh-TW" sz="3200" dirty="0"/>
              <a:t>= </a:t>
            </a:r>
            <a:r>
              <a:rPr lang="en-US" altLang="zh-TW" sz="3200" dirty="0" err="1"/>
              <a:t>int</a:t>
            </a:r>
            <a:r>
              <a:rPr lang="en-US" altLang="zh-TW" sz="3200" dirty="0"/>
              <a:t>(input("</a:t>
            </a:r>
            <a:r>
              <a:rPr lang="zh-TW" altLang="en-US" sz="3200" dirty="0"/>
              <a:t>請輸入正整數 </a:t>
            </a:r>
            <a:r>
              <a:rPr lang="en-US" altLang="zh-TW" sz="3200" dirty="0"/>
              <a:t>n </a:t>
            </a:r>
            <a:r>
              <a:rPr lang="zh-TW" altLang="en-US" sz="3200" dirty="0"/>
              <a:t>的值：</a:t>
            </a:r>
            <a:r>
              <a:rPr lang="en-US" altLang="zh-TW" sz="3200" dirty="0"/>
              <a:t>"))</a:t>
            </a:r>
          </a:p>
          <a:p>
            <a:endParaRPr lang="en-US" altLang="zh-TW" sz="3200" dirty="0" smtClean="0"/>
          </a:p>
          <a:p>
            <a:r>
              <a:rPr lang="en-US" altLang="zh-TW" sz="3200" dirty="0" smtClean="0"/>
              <a:t>while(</a:t>
            </a:r>
            <a:r>
              <a:rPr lang="en-US" altLang="zh-TW" sz="3200" dirty="0" err="1" smtClean="0"/>
              <a:t>i</a:t>
            </a:r>
            <a:r>
              <a:rPr lang="en-US" altLang="zh-TW" sz="3200" dirty="0"/>
              <a:t>&lt;=n):</a:t>
            </a:r>
          </a:p>
          <a:p>
            <a:r>
              <a:rPr lang="en-US" altLang="zh-TW" sz="3200" dirty="0"/>
              <a:t>    total *= </a:t>
            </a:r>
            <a:r>
              <a:rPr lang="en-US" altLang="zh-TW" sz="3200" dirty="0" err="1"/>
              <a:t>i</a:t>
            </a:r>
            <a:r>
              <a:rPr lang="en-US" altLang="zh-TW" sz="3200" dirty="0"/>
              <a:t>  </a:t>
            </a:r>
          </a:p>
          <a:p>
            <a:r>
              <a:rPr lang="en-US" altLang="zh-TW" sz="3200" dirty="0"/>
              <a:t>    </a:t>
            </a:r>
            <a:r>
              <a:rPr lang="en-US" altLang="zh-TW" sz="3200" dirty="0" err="1"/>
              <a:t>i</a:t>
            </a:r>
            <a:r>
              <a:rPr lang="en-US" altLang="zh-TW" sz="3200" dirty="0"/>
              <a:t>+=1      </a:t>
            </a:r>
          </a:p>
          <a:p>
            <a:endParaRPr lang="en-US" altLang="zh-TW" sz="3200" dirty="0" smtClean="0"/>
          </a:p>
          <a:p>
            <a:r>
              <a:rPr lang="en-US" altLang="zh-TW" sz="3200" dirty="0" smtClean="0"/>
              <a:t>print</a:t>
            </a:r>
            <a:r>
              <a:rPr lang="en-US" altLang="zh-TW" sz="3200" dirty="0"/>
              <a:t>("%d!=%d" % (n, total))</a:t>
            </a:r>
            <a:endParaRPr lang="zh-TW" altLang="en-US" sz="3200" dirty="0"/>
          </a:p>
        </p:txBody>
      </p:sp>
      <p:sp>
        <p:nvSpPr>
          <p:cNvPr id="3" name="矩形 2"/>
          <p:cNvSpPr/>
          <p:nvPr/>
        </p:nvSpPr>
        <p:spPr>
          <a:xfrm>
            <a:off x="3851920" y="2924944"/>
            <a:ext cx="3816424" cy="1815882"/>
          </a:xfrm>
          <a:prstGeom prst="rect">
            <a:avLst/>
          </a:prstGeom>
          <a:solidFill>
            <a:schemeClr val="accent5">
              <a:lumMod val="20000"/>
              <a:lumOff val="80000"/>
            </a:schemeClr>
          </a:solidFill>
        </p:spPr>
        <p:txBody>
          <a:bodyPr wrap="square">
            <a:spAutoFit/>
          </a:bodyPr>
          <a:lstStyle/>
          <a:p>
            <a:r>
              <a:rPr lang="zh-TW" altLang="en-US" sz="2800" dirty="0" smtClean="0"/>
              <a:t>如果改成底下會怎樣？</a:t>
            </a:r>
            <a:endParaRPr lang="en-US" altLang="zh-TW" sz="2800" dirty="0" smtClean="0"/>
          </a:p>
          <a:p>
            <a:r>
              <a:rPr lang="en-US" altLang="zh-TW" sz="2800" dirty="0" smtClean="0"/>
              <a:t>while(</a:t>
            </a:r>
            <a:r>
              <a:rPr lang="en-US" altLang="zh-TW" sz="2800" dirty="0" err="1" smtClean="0"/>
              <a:t>i</a:t>
            </a:r>
            <a:r>
              <a:rPr lang="en-US" altLang="zh-TW" sz="2800" dirty="0"/>
              <a:t>&lt;=n):</a:t>
            </a:r>
          </a:p>
          <a:p>
            <a:r>
              <a:rPr lang="zh-TW" altLang="en-US" sz="2800" dirty="0" smtClean="0"/>
              <a:t>　</a:t>
            </a:r>
            <a:r>
              <a:rPr lang="en-US" altLang="zh-TW" sz="2800" b="1" dirty="0" err="1" smtClean="0">
                <a:solidFill>
                  <a:srgbClr val="FF0000"/>
                </a:solidFill>
                <a:effectLst>
                  <a:outerShdw blurRad="38100" dist="38100" dir="2700000" algn="tl">
                    <a:srgbClr val="000000">
                      <a:alpha val="43137"/>
                    </a:srgbClr>
                  </a:outerShdw>
                </a:effectLst>
              </a:rPr>
              <a:t>i</a:t>
            </a:r>
            <a:r>
              <a:rPr lang="en-US" altLang="zh-TW" sz="2800" b="1" dirty="0">
                <a:solidFill>
                  <a:srgbClr val="FF0000"/>
                </a:solidFill>
                <a:effectLst>
                  <a:outerShdw blurRad="38100" dist="38100" dir="2700000" algn="tl">
                    <a:srgbClr val="000000">
                      <a:alpha val="43137"/>
                    </a:srgbClr>
                  </a:outerShdw>
                </a:effectLst>
              </a:rPr>
              <a:t>+=1   </a:t>
            </a:r>
            <a:r>
              <a:rPr lang="en-US" altLang="zh-TW" sz="2800" dirty="0"/>
              <a:t>  </a:t>
            </a:r>
            <a:endParaRPr lang="en-US" altLang="zh-TW" sz="2800" dirty="0" smtClean="0"/>
          </a:p>
          <a:p>
            <a:r>
              <a:rPr lang="zh-TW" altLang="en-US" sz="2800" dirty="0"/>
              <a:t>　</a:t>
            </a:r>
            <a:r>
              <a:rPr lang="en-US" altLang="zh-TW" sz="2800" dirty="0" smtClean="0"/>
              <a:t>total </a:t>
            </a:r>
            <a:r>
              <a:rPr lang="en-US" altLang="zh-TW" sz="2800" dirty="0"/>
              <a:t>*= </a:t>
            </a:r>
            <a:r>
              <a:rPr lang="en-US" altLang="zh-TW" sz="2800" dirty="0" err="1"/>
              <a:t>i</a:t>
            </a:r>
            <a:r>
              <a:rPr lang="en-US" altLang="zh-TW" sz="2800" dirty="0"/>
              <a:t>  </a:t>
            </a:r>
            <a:r>
              <a:rPr lang="en-US" altLang="zh-TW" sz="2800" dirty="0" smtClean="0"/>
              <a:t>  </a:t>
            </a:r>
            <a:endParaRPr lang="en-US" altLang="zh-TW" sz="2800" dirty="0"/>
          </a:p>
        </p:txBody>
      </p:sp>
    </p:spTree>
    <p:extLst>
      <p:ext uri="{BB962C8B-B14F-4D97-AF65-F5344CB8AC3E}">
        <p14:creationId xmlns:p14="http://schemas.microsoft.com/office/powerpoint/2010/main" val="3950840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1397" t="13504" r="5066" b="3551"/>
          <a:stretch/>
        </p:blipFill>
        <p:spPr>
          <a:xfrm>
            <a:off x="467544" y="1988840"/>
            <a:ext cx="7932401" cy="1944216"/>
          </a:xfrm>
          <a:prstGeom prst="rect">
            <a:avLst/>
          </a:prstGeom>
        </p:spPr>
      </p:pic>
      <p:sp>
        <p:nvSpPr>
          <p:cNvPr id="3" name="矩形 2"/>
          <p:cNvSpPr/>
          <p:nvPr/>
        </p:nvSpPr>
        <p:spPr>
          <a:xfrm>
            <a:off x="352935" y="1003313"/>
            <a:ext cx="7344816" cy="523220"/>
          </a:xfrm>
          <a:prstGeom prst="rect">
            <a:avLst/>
          </a:prstGeom>
        </p:spPr>
        <p:txBody>
          <a:bodyPr wrap="square">
            <a:spAutoFit/>
          </a:bodyPr>
          <a:lstStyle/>
          <a:p>
            <a:r>
              <a:rPr lang="zh-TW" altLang="en-US" sz="2800" dirty="0" smtClean="0"/>
              <a:t>廻</a:t>
            </a:r>
            <a:r>
              <a:rPr lang="zh-TW" altLang="en-US" sz="2800" dirty="0"/>
              <a:t>圈中又包含廻</a:t>
            </a:r>
            <a:r>
              <a:rPr lang="zh-TW" altLang="en-US" sz="2800" dirty="0" smtClean="0"/>
              <a:t>圈</a:t>
            </a:r>
            <a:r>
              <a:rPr lang="zh-TW" altLang="en-US" sz="2800" dirty="0"/>
              <a:t>的</a:t>
            </a:r>
            <a:r>
              <a:rPr lang="zh-TW" altLang="en-US" sz="2800" dirty="0" smtClean="0"/>
              <a:t> </a:t>
            </a:r>
            <a:r>
              <a:rPr lang="zh-TW" altLang="en-US" sz="2800" b="1" dirty="0">
                <a:solidFill>
                  <a:srgbClr val="7030A0"/>
                </a:solidFill>
                <a:effectLst>
                  <a:outerShdw blurRad="38100" dist="38100" dir="2700000" algn="tl">
                    <a:srgbClr val="000000">
                      <a:alpha val="43137"/>
                    </a:srgbClr>
                  </a:outerShdw>
                </a:effectLst>
              </a:rPr>
              <a:t>巢狀廻</a:t>
            </a:r>
            <a:r>
              <a:rPr lang="zh-TW" altLang="en-US" sz="2800" b="1" dirty="0" smtClean="0">
                <a:solidFill>
                  <a:srgbClr val="7030A0"/>
                </a:solidFill>
                <a:effectLst>
                  <a:outerShdw blurRad="38100" dist="38100" dir="2700000" algn="tl">
                    <a:srgbClr val="000000">
                      <a:alpha val="43137"/>
                    </a:srgbClr>
                  </a:outerShdw>
                </a:effectLst>
              </a:rPr>
              <a:t>圈</a:t>
            </a:r>
            <a:r>
              <a:rPr lang="zh-TW" altLang="en-US" sz="2800" b="1" dirty="0" smtClean="0"/>
              <a:t>　設計</a:t>
            </a:r>
            <a:r>
              <a:rPr lang="en-US" altLang="zh-TW" sz="1400" b="1" dirty="0" smtClean="0">
                <a:sym typeface="Wingdings" panose="05000000000000000000" pitchFamily="2" charset="2"/>
              </a:rPr>
              <a:t></a:t>
            </a:r>
            <a:r>
              <a:rPr lang="zh-TW" altLang="en-US" sz="1400" b="1" dirty="0" smtClean="0">
                <a:sym typeface="Wingdings" panose="05000000000000000000" pitchFamily="2" charset="2"/>
              </a:rPr>
              <a:t>九九乘法表</a:t>
            </a:r>
            <a:endParaRPr lang="zh-TW" altLang="en-US" sz="1400" dirty="0"/>
          </a:p>
        </p:txBody>
      </p:sp>
    </p:spTree>
    <p:extLst>
      <p:ext uri="{BB962C8B-B14F-4D97-AF65-F5344CB8AC3E}">
        <p14:creationId xmlns:p14="http://schemas.microsoft.com/office/powerpoint/2010/main" val="3091298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0776" y="1367346"/>
            <a:ext cx="6264696" cy="3539430"/>
          </a:xfrm>
          <a:prstGeom prst="rect">
            <a:avLst/>
          </a:prstGeom>
        </p:spPr>
        <p:txBody>
          <a:bodyPr wrap="square">
            <a:spAutoFit/>
          </a:bodyPr>
          <a:lstStyle/>
          <a:p>
            <a:r>
              <a:rPr lang="en-US" altLang="zh-TW" sz="2800" dirty="0" smtClean="0"/>
              <a:t>#!/</a:t>
            </a:r>
            <a:r>
              <a:rPr lang="en-US" altLang="zh-TW" sz="2800" dirty="0" err="1"/>
              <a:t>usr</a:t>
            </a:r>
            <a:r>
              <a:rPr lang="en-US" altLang="zh-TW" sz="2800" dirty="0"/>
              <a:t>/bin/python</a:t>
            </a:r>
          </a:p>
          <a:p>
            <a:r>
              <a:rPr lang="en-US" altLang="zh-TW" sz="2800" dirty="0"/>
              <a:t># -*- coding: UTF-8 -*-</a:t>
            </a:r>
          </a:p>
          <a:p>
            <a:r>
              <a:rPr lang="en-US" altLang="zh-TW" sz="2800" dirty="0"/>
              <a:t> </a:t>
            </a:r>
          </a:p>
          <a:p>
            <a:r>
              <a:rPr lang="en-US" altLang="zh-TW" sz="2800" dirty="0"/>
              <a:t>for </a:t>
            </a:r>
            <a:r>
              <a:rPr lang="en-US" altLang="zh-TW" sz="2800" dirty="0" err="1"/>
              <a:t>i</a:t>
            </a:r>
            <a:r>
              <a:rPr lang="en-US" altLang="zh-TW" sz="2800" dirty="0"/>
              <a:t> in range(1,6):</a:t>
            </a:r>
          </a:p>
          <a:p>
            <a:r>
              <a:rPr lang="en-US" altLang="zh-TW" sz="2800" dirty="0"/>
              <a:t>    for j in range(1,5):</a:t>
            </a:r>
          </a:p>
          <a:p>
            <a:r>
              <a:rPr lang="en-US" altLang="zh-TW" sz="2800" dirty="0"/>
              <a:t>        for k in range(1,7):</a:t>
            </a:r>
          </a:p>
          <a:p>
            <a:r>
              <a:rPr lang="en-US" altLang="zh-TW" sz="2800" dirty="0"/>
              <a:t>            if( </a:t>
            </a:r>
            <a:r>
              <a:rPr lang="en-US" altLang="zh-TW" sz="2800" dirty="0" err="1"/>
              <a:t>i</a:t>
            </a:r>
            <a:r>
              <a:rPr lang="en-US" altLang="zh-TW" sz="2800" dirty="0"/>
              <a:t> != k ) and (</a:t>
            </a:r>
            <a:r>
              <a:rPr lang="en-US" altLang="zh-TW" sz="2800" dirty="0" err="1"/>
              <a:t>i</a:t>
            </a:r>
            <a:r>
              <a:rPr lang="en-US" altLang="zh-TW" sz="2800" dirty="0"/>
              <a:t> != j) and (j != k):</a:t>
            </a:r>
          </a:p>
          <a:p>
            <a:r>
              <a:rPr lang="en-US" altLang="zh-TW" sz="2800" dirty="0"/>
              <a:t>                print </a:t>
            </a:r>
            <a:r>
              <a:rPr lang="en-US" altLang="zh-TW" sz="2800" dirty="0" err="1"/>
              <a:t>i,j,k</a:t>
            </a:r>
            <a:endParaRPr lang="zh-TW" altLang="en-US" sz="2800" dirty="0"/>
          </a:p>
        </p:txBody>
      </p:sp>
      <p:sp>
        <p:nvSpPr>
          <p:cNvPr id="3" name="矩形 2"/>
          <p:cNvSpPr/>
          <p:nvPr/>
        </p:nvSpPr>
        <p:spPr>
          <a:xfrm>
            <a:off x="683568" y="5229200"/>
            <a:ext cx="6351638" cy="369332"/>
          </a:xfrm>
          <a:prstGeom prst="rect">
            <a:avLst/>
          </a:prstGeom>
        </p:spPr>
        <p:txBody>
          <a:bodyPr wrap="square">
            <a:spAutoFit/>
          </a:bodyPr>
          <a:lstStyle/>
          <a:p>
            <a:r>
              <a:rPr lang="en-US" altLang="zh-TW" dirty="0"/>
              <a:t>http://www.runoob.com/python/python-exercise-example1.html</a:t>
            </a:r>
            <a:endParaRPr lang="en-US" altLang="zh-TW" dirty="0"/>
          </a:p>
        </p:txBody>
      </p:sp>
      <p:sp>
        <p:nvSpPr>
          <p:cNvPr id="4" name="矩形 3"/>
          <p:cNvSpPr/>
          <p:nvPr/>
        </p:nvSpPr>
        <p:spPr>
          <a:xfrm>
            <a:off x="2915816" y="406597"/>
            <a:ext cx="3877985" cy="461665"/>
          </a:xfrm>
          <a:prstGeom prst="rect">
            <a:avLst/>
          </a:prstGeom>
        </p:spPr>
        <p:txBody>
          <a:bodyPr wrap="none">
            <a:spAutoFit/>
          </a:bodyPr>
          <a:lstStyle/>
          <a:p>
            <a:r>
              <a:rPr lang="zh-TW" altLang="en-US" sz="2400" dirty="0"/>
              <a:t>執行下列程式並說明其結果</a:t>
            </a:r>
            <a:endParaRPr lang="zh-TW" altLang="en-US" sz="2400" dirty="0"/>
          </a:p>
        </p:txBody>
      </p:sp>
      <p:sp>
        <p:nvSpPr>
          <p:cNvPr id="5" name="矩形 4"/>
          <p:cNvSpPr/>
          <p:nvPr/>
        </p:nvSpPr>
        <p:spPr>
          <a:xfrm>
            <a:off x="7236296" y="1340768"/>
            <a:ext cx="1324914" cy="461665"/>
          </a:xfrm>
          <a:prstGeom prst="rect">
            <a:avLst/>
          </a:prstGeom>
          <a:solidFill>
            <a:schemeClr val="tx1"/>
          </a:solidFill>
        </p:spPr>
        <p:txBody>
          <a:bodyPr wrap="none">
            <a:spAutoFit/>
          </a:bodyPr>
          <a:lstStyle/>
          <a:p>
            <a:r>
              <a:rPr lang="en-US" altLang="zh-TW" sz="2400" b="1" dirty="0" smtClean="0">
                <a:solidFill>
                  <a:srgbClr val="FFFF00"/>
                </a:solidFill>
                <a:effectLst>
                  <a:outerShdw blurRad="38100" dist="38100" dir="2700000" algn="tl">
                    <a:srgbClr val="000000">
                      <a:alpha val="43137"/>
                    </a:srgbClr>
                  </a:outerShdw>
                </a:effectLst>
              </a:rPr>
              <a:t>Python 2</a:t>
            </a:r>
            <a:endParaRPr lang="en-US" altLang="zh-TW" sz="2400" b="1" dirty="0">
              <a:solidFill>
                <a:srgbClr val="FFFF00"/>
              </a:solidFill>
              <a:effectLst>
                <a:outerShdw blurRad="38100" dist="38100" dir="2700000" algn="tl">
                  <a:srgbClr val="000000">
                    <a:alpha val="43137"/>
                  </a:srgbClr>
                </a:outerShdw>
              </a:effectLst>
            </a:endParaRPr>
          </a:p>
        </p:txBody>
      </p:sp>
      <p:sp>
        <p:nvSpPr>
          <p:cNvPr id="6" name="矩形 5"/>
          <p:cNvSpPr/>
          <p:nvPr/>
        </p:nvSpPr>
        <p:spPr>
          <a:xfrm>
            <a:off x="467544" y="404664"/>
            <a:ext cx="2236510"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程式閱讀題</a:t>
            </a:r>
            <a:endParaRPr lang="zh-TW" altLang="en-US"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4101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1055" y="1853"/>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1403648" y="2996952"/>
            <a:ext cx="5883342" cy="646331"/>
          </a:xfrm>
          <a:prstGeom prst="rect">
            <a:avLst/>
          </a:prstGeom>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設計你的函式</a:t>
            </a:r>
            <a:r>
              <a:rPr lang="en-US" altLang="zh-TW" sz="3600" b="1" dirty="0">
                <a:solidFill>
                  <a:srgbClr val="FFFF00"/>
                </a:solidFill>
                <a:effectLst>
                  <a:outerShdw blurRad="38100" dist="38100" dir="2700000" algn="tl">
                    <a:srgbClr val="000000">
                      <a:alpha val="43137"/>
                    </a:srgbClr>
                  </a:outerShdw>
                </a:effectLst>
              </a:rPr>
              <a:t>/</a:t>
            </a:r>
            <a:r>
              <a:rPr lang="zh-TW" altLang="en-US" sz="3600" b="1" dirty="0">
                <a:solidFill>
                  <a:srgbClr val="FFFF00"/>
                </a:solidFill>
                <a:effectLst>
                  <a:outerShdw blurRad="38100" dist="38100" dir="2700000" algn="tl">
                    <a:srgbClr val="000000">
                      <a:alpha val="43137"/>
                    </a:srgbClr>
                  </a:outerShdw>
                </a:effectLst>
              </a:rPr>
              <a:t>函數</a:t>
            </a:r>
            <a:r>
              <a:rPr lang="en-US" altLang="zh-TW" sz="3600" b="1" dirty="0">
                <a:solidFill>
                  <a:srgbClr val="FFFF00"/>
                </a:solidFill>
                <a:effectLst>
                  <a:outerShdw blurRad="38100" dist="38100" dir="2700000" algn="tl">
                    <a:srgbClr val="000000">
                      <a:alpha val="43137"/>
                    </a:srgbClr>
                  </a:outerShdw>
                </a:effectLst>
              </a:rPr>
              <a:t>/function</a:t>
            </a:r>
          </a:p>
        </p:txBody>
      </p:sp>
    </p:spTree>
    <p:extLst>
      <p:ext uri="{BB962C8B-B14F-4D97-AF65-F5344CB8AC3E}">
        <p14:creationId xmlns:p14="http://schemas.microsoft.com/office/powerpoint/2010/main" val="796663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511756" y="2924944"/>
            <a:ext cx="4120487" cy="769441"/>
          </a:xfrm>
          <a:prstGeom prst="rect">
            <a:avLst/>
          </a:prstGeom>
        </p:spPr>
        <p:txBody>
          <a:bodyPr wrap="none">
            <a:spAutoFit/>
          </a:bodyPr>
          <a:lstStyle/>
          <a:p>
            <a:r>
              <a:rPr lang="en-US" altLang="zh-TW" sz="4400" b="1" dirty="0">
                <a:solidFill>
                  <a:schemeClr val="bg1"/>
                </a:solidFill>
                <a:effectLst>
                  <a:outerShdw blurRad="38100" dist="38100" dir="2700000" algn="tl">
                    <a:srgbClr val="000000">
                      <a:alpha val="43137"/>
                    </a:srgbClr>
                  </a:outerShdw>
                </a:effectLst>
              </a:rPr>
              <a:t>Python</a:t>
            </a:r>
            <a:r>
              <a:rPr lang="zh-TW" altLang="en-US" sz="4400" b="1" dirty="0">
                <a:solidFill>
                  <a:schemeClr val="bg1"/>
                </a:solidFill>
                <a:effectLst>
                  <a:outerShdw blurRad="38100" dist="38100" dir="2700000" algn="tl">
                    <a:srgbClr val="000000">
                      <a:alpha val="43137"/>
                    </a:srgbClr>
                  </a:outerShdw>
                </a:effectLst>
              </a:rPr>
              <a:t>開發環境</a:t>
            </a:r>
          </a:p>
        </p:txBody>
      </p:sp>
    </p:spTree>
    <p:extLst>
      <p:ext uri="{BB962C8B-B14F-4D97-AF65-F5344CB8AC3E}">
        <p14:creationId xmlns:p14="http://schemas.microsoft.com/office/powerpoint/2010/main" val="3877851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1055" y="1853"/>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83568" y="980104"/>
            <a:ext cx="4608512" cy="584775"/>
          </a:xfrm>
          <a:prstGeom prst="rect">
            <a:avLst/>
          </a:prstGeom>
        </p:spPr>
        <p:txBody>
          <a:bodyPr wrap="square">
            <a:spAutoFit/>
          </a:bodyPr>
          <a:lstStyle/>
          <a:p>
            <a:r>
              <a:rPr lang="en-US" altLang="zh-TW" sz="3200" b="1" dirty="0" smtClean="0">
                <a:solidFill>
                  <a:schemeClr val="bg1"/>
                </a:solidFill>
                <a:effectLst>
                  <a:outerShdw blurRad="38100" dist="38100" dir="2700000" algn="tl">
                    <a:srgbClr val="000000">
                      <a:alpha val="43137"/>
                    </a:srgbClr>
                  </a:outerShdw>
                </a:effectLst>
              </a:rPr>
              <a:t>Python</a:t>
            </a:r>
            <a:r>
              <a:rPr lang="zh-TW" altLang="en-US" sz="3200" b="1" dirty="0" smtClean="0">
                <a:solidFill>
                  <a:schemeClr val="bg1"/>
                </a:solidFill>
                <a:effectLst>
                  <a:outerShdw blurRad="38100" dist="38100" dir="2700000" algn="tl">
                    <a:srgbClr val="000000">
                      <a:alpha val="43137"/>
                    </a:srgbClr>
                  </a:outerShdw>
                </a:effectLst>
              </a:rPr>
              <a:t>案例學習</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3278307" y="2996952"/>
            <a:ext cx="2031325" cy="646331"/>
          </a:xfrm>
          <a:prstGeom prst="rect">
            <a:avLst/>
          </a:prstGeom>
        </p:spPr>
        <p:txBody>
          <a:bodyPr wrap="none">
            <a:spAutoFit/>
          </a:bodyPr>
          <a:lstStyle/>
          <a:p>
            <a:r>
              <a:rPr lang="zh-TW" altLang="en-US" sz="3600" b="1" dirty="0">
                <a:solidFill>
                  <a:srgbClr val="FFFF00"/>
                </a:solidFill>
                <a:effectLst>
                  <a:outerShdw blurRad="38100" dist="38100" dir="2700000" algn="tl">
                    <a:srgbClr val="000000">
                      <a:alpha val="43137"/>
                    </a:srgbClr>
                  </a:outerShdw>
                </a:effectLst>
              </a:rPr>
              <a:t>遞迴函式</a:t>
            </a:r>
          </a:p>
        </p:txBody>
      </p:sp>
    </p:spTree>
    <p:extLst>
      <p:ext uri="{BB962C8B-B14F-4D97-AF65-F5344CB8AC3E}">
        <p14:creationId xmlns:p14="http://schemas.microsoft.com/office/powerpoint/2010/main" val="583873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463360" y="2636912"/>
            <a:ext cx="6340197" cy="1138773"/>
          </a:xfrm>
          <a:prstGeom prst="rect">
            <a:avLst/>
          </a:prstGeom>
        </p:spPr>
        <p:txBody>
          <a:bodyPr wrap="none">
            <a:spAutoFit/>
          </a:bodyPr>
          <a:lstStyle/>
          <a:p>
            <a:r>
              <a:rPr lang="zh-TW" altLang="en-US" sz="4000" b="1" dirty="0" smtClean="0">
                <a:solidFill>
                  <a:schemeClr val="bg1"/>
                </a:solidFill>
                <a:effectLst>
                  <a:outerShdw blurRad="38100" dist="38100" dir="2700000" algn="tl">
                    <a:srgbClr val="000000">
                      <a:alpha val="43137"/>
                    </a:srgbClr>
                  </a:outerShdw>
                </a:effectLst>
              </a:rPr>
              <a:t>內建</a:t>
            </a:r>
            <a:r>
              <a:rPr lang="zh-TW" altLang="en-US" sz="4000" b="1" dirty="0">
                <a:solidFill>
                  <a:schemeClr val="bg1"/>
                </a:solidFill>
                <a:effectLst>
                  <a:outerShdw blurRad="38100" dist="38100" dir="2700000" algn="tl">
                    <a:srgbClr val="000000">
                      <a:alpha val="43137"/>
                    </a:srgbClr>
                  </a:outerShdw>
                </a:effectLst>
              </a:rPr>
              <a:t>函數與模組的使用技術</a:t>
            </a:r>
          </a:p>
          <a:p>
            <a:r>
              <a:rPr lang="zh-TW" altLang="en-US" sz="2800" b="1" dirty="0">
                <a:solidFill>
                  <a:schemeClr val="bg1"/>
                </a:solidFill>
                <a:effectLst>
                  <a:outerShdw blurRad="38100" dist="38100" dir="2700000" algn="tl">
                    <a:srgbClr val="000000">
                      <a:alpha val="43137"/>
                    </a:srgbClr>
                  </a:outerShdw>
                </a:effectLst>
              </a:rPr>
              <a:t>只要</a:t>
            </a:r>
            <a:r>
              <a:rPr lang="en-US" altLang="zh-TW" sz="2800" b="1" dirty="0">
                <a:solidFill>
                  <a:schemeClr val="bg1"/>
                </a:solidFill>
                <a:effectLst>
                  <a:outerShdw blurRad="38100" dist="38100" dir="2700000" algn="tl">
                    <a:srgbClr val="000000">
                      <a:alpha val="43137"/>
                    </a:srgbClr>
                  </a:outerShdw>
                </a:effectLst>
              </a:rPr>
              <a:t>import </a:t>
            </a:r>
            <a:r>
              <a:rPr lang="zh-TW" altLang="en-US" sz="2800" b="1" dirty="0">
                <a:solidFill>
                  <a:schemeClr val="bg1"/>
                </a:solidFill>
                <a:effectLst>
                  <a:outerShdw blurRad="38100" dist="38100" dir="2700000" algn="tl">
                    <a:srgbClr val="000000">
                      <a:alpha val="43137"/>
                    </a:srgbClr>
                  </a:outerShdw>
                </a:effectLst>
              </a:rPr>
              <a:t>即可使用</a:t>
            </a:r>
            <a:r>
              <a:rPr lang="en-US" altLang="zh-TW" sz="2800" b="1" dirty="0">
                <a:solidFill>
                  <a:schemeClr val="bg1"/>
                </a:solidFill>
                <a:effectLst>
                  <a:outerShdw blurRad="38100" dist="38100" dir="2700000" algn="tl">
                    <a:srgbClr val="000000">
                      <a:alpha val="43137"/>
                    </a:srgbClr>
                  </a:outerShdw>
                </a:effectLst>
              </a:rPr>
              <a:t>,</a:t>
            </a:r>
            <a:r>
              <a:rPr lang="zh-TW" altLang="en-US" sz="2800" b="1" dirty="0">
                <a:solidFill>
                  <a:schemeClr val="bg1"/>
                </a:solidFill>
                <a:effectLst>
                  <a:outerShdw blurRad="38100" dist="38100" dir="2700000" algn="tl">
                    <a:srgbClr val="000000">
                      <a:alpha val="43137"/>
                    </a:srgbClr>
                  </a:outerShdw>
                </a:effectLst>
              </a:rPr>
              <a:t>無須安裝</a:t>
            </a:r>
          </a:p>
        </p:txBody>
      </p:sp>
    </p:spTree>
    <p:extLst>
      <p:ext uri="{BB962C8B-B14F-4D97-AF65-F5344CB8AC3E}">
        <p14:creationId xmlns:p14="http://schemas.microsoft.com/office/powerpoint/2010/main" val="2267232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60648"/>
            <a:ext cx="8229600" cy="868958"/>
          </a:xfrm>
        </p:spPr>
        <p:txBody>
          <a:bodyPr/>
          <a:lstStyle/>
          <a:p>
            <a:pPr algn="l"/>
            <a:r>
              <a:rPr lang="en-US" altLang="zh-TW" dirty="0"/>
              <a:t>python standard library</a:t>
            </a:r>
            <a:endParaRPr lang="zh-TW" altLang="en-US" dirty="0"/>
          </a:p>
        </p:txBody>
      </p:sp>
      <p:pic>
        <p:nvPicPr>
          <p:cNvPr id="6" name="內容版面配置區 5"/>
          <p:cNvPicPr>
            <a:picLocks noGrp="1" noChangeAspect="1"/>
          </p:cNvPicPr>
          <p:nvPr>
            <p:ph idx="1"/>
          </p:nvPr>
        </p:nvPicPr>
        <p:blipFill rotWithShape="1">
          <a:blip r:embed="rId2"/>
          <a:srcRect r="14676"/>
          <a:stretch/>
        </p:blipFill>
        <p:spPr>
          <a:xfrm>
            <a:off x="323528" y="1628800"/>
            <a:ext cx="8190520" cy="4104456"/>
          </a:xfrm>
          <a:prstGeom prst="rect">
            <a:avLst/>
          </a:prstGeom>
        </p:spPr>
      </p:pic>
      <p:sp>
        <p:nvSpPr>
          <p:cNvPr id="7" name="矩形 6"/>
          <p:cNvSpPr/>
          <p:nvPr/>
        </p:nvSpPr>
        <p:spPr>
          <a:xfrm>
            <a:off x="179512" y="1009871"/>
            <a:ext cx="3424079" cy="369332"/>
          </a:xfrm>
          <a:prstGeom prst="rect">
            <a:avLst/>
          </a:prstGeom>
        </p:spPr>
        <p:txBody>
          <a:bodyPr wrap="none">
            <a:spAutoFit/>
          </a:bodyPr>
          <a:lstStyle/>
          <a:p>
            <a:r>
              <a:rPr lang="en-US" altLang="zh-TW" dirty="0"/>
              <a:t>https://docs.python.org/3/library/</a:t>
            </a:r>
            <a:endParaRPr lang="zh-TW" altLang="en-US" dirty="0"/>
          </a:p>
        </p:txBody>
      </p:sp>
    </p:spTree>
    <p:extLst>
      <p:ext uri="{BB962C8B-B14F-4D97-AF65-F5344CB8AC3E}">
        <p14:creationId xmlns:p14="http://schemas.microsoft.com/office/powerpoint/2010/main" val="2776813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2852936"/>
            <a:ext cx="4572000" cy="923330"/>
          </a:xfrm>
          <a:prstGeom prst="rect">
            <a:avLst/>
          </a:prstGeom>
        </p:spPr>
        <p:txBody>
          <a:bodyPr>
            <a:spAutoFit/>
          </a:bodyPr>
          <a:lstStyle/>
          <a:p>
            <a:r>
              <a:rPr lang="en-US" altLang="zh-TW" dirty="0"/>
              <a:t>Text Processing Services</a:t>
            </a:r>
          </a:p>
          <a:p>
            <a:r>
              <a:rPr lang="en-US" altLang="zh-TW" dirty="0"/>
              <a:t>string — Common string operations</a:t>
            </a:r>
          </a:p>
          <a:p>
            <a:r>
              <a:rPr lang="en-US" altLang="zh-TW" b="1" dirty="0">
                <a:solidFill>
                  <a:srgbClr val="FF0000"/>
                </a:solidFill>
                <a:effectLst>
                  <a:outerShdw blurRad="38100" dist="38100" dir="2700000" algn="tl">
                    <a:srgbClr val="000000">
                      <a:alpha val="43137"/>
                    </a:srgbClr>
                  </a:outerShdw>
                </a:effectLst>
              </a:rPr>
              <a:t>re — Regular expression </a:t>
            </a:r>
            <a:r>
              <a:rPr lang="en-US" altLang="zh-TW" b="1" dirty="0" smtClean="0">
                <a:solidFill>
                  <a:srgbClr val="FF0000"/>
                </a:solidFill>
                <a:effectLst>
                  <a:outerShdw blurRad="38100" dist="38100" dir="2700000" algn="tl">
                    <a:srgbClr val="000000">
                      <a:alpha val="43137"/>
                    </a:srgbClr>
                  </a:outerShdw>
                </a:effectLst>
              </a:rPr>
              <a:t>operations</a:t>
            </a:r>
            <a:endParaRPr lang="en-US" altLang="zh-TW"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467544" y="1196752"/>
            <a:ext cx="6192688" cy="1200329"/>
          </a:xfrm>
          <a:prstGeom prst="rect">
            <a:avLst/>
          </a:prstGeom>
        </p:spPr>
        <p:txBody>
          <a:bodyPr wrap="square">
            <a:spAutoFit/>
          </a:bodyPr>
          <a:lstStyle/>
          <a:p>
            <a:r>
              <a:rPr lang="en-US" altLang="zh-TW" b="1" dirty="0">
                <a:effectLst>
                  <a:outerShdw blurRad="38100" dist="38100" dir="2700000" algn="tl">
                    <a:srgbClr val="000000">
                      <a:alpha val="43137"/>
                    </a:srgbClr>
                  </a:outerShdw>
                </a:effectLst>
              </a:rPr>
              <a:t>File and Directory </a:t>
            </a:r>
            <a:r>
              <a:rPr lang="en-US" altLang="zh-TW" b="1" dirty="0" smtClean="0">
                <a:effectLst>
                  <a:outerShdw blurRad="38100" dist="38100" dir="2700000" algn="tl">
                    <a:srgbClr val="000000">
                      <a:alpha val="43137"/>
                    </a:srgbClr>
                  </a:outerShdw>
                </a:effectLst>
              </a:rPr>
              <a:t>Access</a:t>
            </a:r>
            <a:r>
              <a:rPr lang="zh-TW" altLang="en-US" b="1" dirty="0" smtClean="0">
                <a:effectLst>
                  <a:outerShdw blurRad="38100" dist="38100" dir="2700000" algn="tl">
                    <a:srgbClr val="000000">
                      <a:alpha val="43137"/>
                    </a:srgbClr>
                  </a:outerShdw>
                </a:effectLst>
              </a:rPr>
              <a:t>檔案與目錄存取</a:t>
            </a:r>
            <a:endParaRPr lang="en-US" altLang="zh-TW" b="1" dirty="0">
              <a:effectLst>
                <a:outerShdw blurRad="38100" dist="38100" dir="2700000" algn="tl">
                  <a:srgbClr val="000000">
                    <a:alpha val="43137"/>
                  </a:srgbClr>
                </a:outerShdw>
              </a:effectLst>
            </a:endParaRPr>
          </a:p>
          <a:p>
            <a:r>
              <a:rPr lang="en-US" altLang="zh-TW" dirty="0" err="1"/>
              <a:t>pathlib</a:t>
            </a:r>
            <a:r>
              <a:rPr lang="en-US" altLang="zh-TW" dirty="0"/>
              <a:t> — Object-oriented filesystem paths</a:t>
            </a:r>
          </a:p>
          <a:p>
            <a:r>
              <a:rPr lang="en-US" altLang="zh-TW" dirty="0" err="1"/>
              <a:t>os.path</a:t>
            </a:r>
            <a:r>
              <a:rPr lang="en-US" altLang="zh-TW" dirty="0"/>
              <a:t> — Common pathname manipulations</a:t>
            </a:r>
          </a:p>
          <a:p>
            <a:r>
              <a:rPr lang="en-US" altLang="zh-TW" dirty="0" err="1"/>
              <a:t>fileinput</a:t>
            </a:r>
            <a:r>
              <a:rPr lang="en-US" altLang="zh-TW" dirty="0"/>
              <a:t> — Iterate over lines from multiple input </a:t>
            </a:r>
            <a:r>
              <a:rPr lang="en-US" altLang="zh-TW" dirty="0" smtClean="0"/>
              <a:t>streams</a:t>
            </a:r>
            <a:endParaRPr lang="en-US" altLang="zh-TW" dirty="0"/>
          </a:p>
        </p:txBody>
      </p:sp>
      <p:sp>
        <p:nvSpPr>
          <p:cNvPr id="4" name="矩形 3"/>
          <p:cNvSpPr/>
          <p:nvPr/>
        </p:nvSpPr>
        <p:spPr>
          <a:xfrm>
            <a:off x="467544" y="4293096"/>
            <a:ext cx="7272808" cy="1200329"/>
          </a:xfrm>
          <a:prstGeom prst="rect">
            <a:avLst/>
          </a:prstGeom>
        </p:spPr>
        <p:txBody>
          <a:bodyPr wrap="square">
            <a:spAutoFit/>
          </a:bodyPr>
          <a:lstStyle/>
          <a:p>
            <a:r>
              <a:rPr lang="en-US" altLang="zh-TW" b="1" dirty="0">
                <a:solidFill>
                  <a:srgbClr val="FF0000"/>
                </a:solidFill>
                <a:effectLst>
                  <a:outerShdw blurRad="38100" dist="38100" dir="2700000" algn="tl">
                    <a:srgbClr val="000000">
                      <a:alpha val="43137"/>
                    </a:srgbClr>
                  </a:outerShdw>
                </a:effectLst>
              </a:rPr>
              <a:t>Cryptographic </a:t>
            </a:r>
            <a:r>
              <a:rPr lang="en-US" altLang="zh-TW" b="1" dirty="0" smtClean="0">
                <a:solidFill>
                  <a:srgbClr val="FF0000"/>
                </a:solidFill>
                <a:effectLst>
                  <a:outerShdw blurRad="38100" dist="38100" dir="2700000" algn="tl">
                    <a:srgbClr val="000000">
                      <a:alpha val="43137"/>
                    </a:srgbClr>
                  </a:outerShdw>
                </a:effectLst>
              </a:rPr>
              <a:t>Services</a:t>
            </a:r>
            <a:r>
              <a:rPr lang="zh-TW" altLang="en-US" b="1" dirty="0" smtClean="0">
                <a:solidFill>
                  <a:srgbClr val="FF0000"/>
                </a:solidFill>
                <a:effectLst>
                  <a:outerShdw blurRad="38100" dist="38100" dir="2700000" algn="tl">
                    <a:srgbClr val="000000">
                      <a:alpha val="43137"/>
                    </a:srgbClr>
                  </a:outerShdw>
                </a:effectLst>
              </a:rPr>
              <a:t>密碼</a:t>
            </a:r>
            <a:endParaRPr lang="en-US" altLang="zh-TW" b="1" dirty="0">
              <a:solidFill>
                <a:srgbClr val="FF0000"/>
              </a:solidFill>
              <a:effectLst>
                <a:outerShdw blurRad="38100" dist="38100" dir="2700000" algn="tl">
                  <a:srgbClr val="000000">
                    <a:alpha val="43137"/>
                  </a:srgbClr>
                </a:outerShdw>
              </a:effectLst>
            </a:endParaRPr>
          </a:p>
          <a:p>
            <a:r>
              <a:rPr lang="en-US" altLang="zh-TW" b="1" dirty="0" err="1">
                <a:solidFill>
                  <a:srgbClr val="00B050"/>
                </a:solidFill>
                <a:effectLst>
                  <a:outerShdw blurRad="38100" dist="38100" dir="2700000" algn="tl">
                    <a:srgbClr val="000000">
                      <a:alpha val="43137"/>
                    </a:srgbClr>
                  </a:outerShdw>
                </a:effectLst>
              </a:rPr>
              <a:t>hashlib</a:t>
            </a:r>
            <a:r>
              <a:rPr lang="en-US" altLang="zh-TW" b="1" dirty="0">
                <a:solidFill>
                  <a:srgbClr val="00B050"/>
                </a:solidFill>
                <a:effectLst>
                  <a:outerShdw blurRad="38100" dist="38100" dir="2700000" algn="tl">
                    <a:srgbClr val="000000">
                      <a:alpha val="43137"/>
                    </a:srgbClr>
                  </a:outerShdw>
                </a:effectLst>
              </a:rPr>
              <a:t> — Secure hashes and message digests</a:t>
            </a:r>
          </a:p>
          <a:p>
            <a:r>
              <a:rPr lang="en-US" altLang="zh-TW" dirty="0" err="1"/>
              <a:t>hmac</a:t>
            </a:r>
            <a:r>
              <a:rPr lang="en-US" altLang="zh-TW" dirty="0"/>
              <a:t> — Keyed-Hashing for Message Authentication</a:t>
            </a:r>
          </a:p>
          <a:p>
            <a:r>
              <a:rPr lang="en-US" altLang="zh-TW" dirty="0"/>
              <a:t>secrets — Generate secure random numbers for managing secrets</a:t>
            </a:r>
            <a:endParaRPr lang="zh-TW" altLang="en-US" dirty="0"/>
          </a:p>
        </p:txBody>
      </p:sp>
    </p:spTree>
    <p:extLst>
      <p:ext uri="{BB962C8B-B14F-4D97-AF65-F5344CB8AC3E}">
        <p14:creationId xmlns:p14="http://schemas.microsoft.com/office/powerpoint/2010/main" val="3812983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609870" y="404664"/>
            <a:ext cx="3617928" cy="4653136"/>
          </a:xfrm>
          <a:prstGeom prst="rect">
            <a:avLst/>
          </a:prstGeom>
        </p:spPr>
      </p:pic>
      <p:sp>
        <p:nvSpPr>
          <p:cNvPr id="3" name="矩形 2"/>
          <p:cNvSpPr/>
          <p:nvPr/>
        </p:nvSpPr>
        <p:spPr>
          <a:xfrm>
            <a:off x="625205" y="5445224"/>
            <a:ext cx="7560840" cy="646331"/>
          </a:xfrm>
          <a:prstGeom prst="rect">
            <a:avLst/>
          </a:prstGeom>
        </p:spPr>
        <p:txBody>
          <a:bodyPr wrap="square">
            <a:spAutoFit/>
          </a:bodyPr>
          <a:lstStyle/>
          <a:p>
            <a:r>
              <a:rPr lang="en-US" altLang="zh-TW" dirty="0"/>
              <a:t>https://doughellmann.com/blog/the-python-3-standard-library-by-example/the-python-3-standard-library-by-example-table-of-contents/</a:t>
            </a:r>
            <a:endParaRPr lang="zh-TW" altLang="en-US" dirty="0"/>
          </a:p>
        </p:txBody>
      </p:sp>
    </p:spTree>
    <p:extLst>
      <p:ext uri="{BB962C8B-B14F-4D97-AF65-F5344CB8AC3E}">
        <p14:creationId xmlns:p14="http://schemas.microsoft.com/office/powerpoint/2010/main" val="3535804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332656"/>
            <a:ext cx="2890664" cy="652934"/>
          </a:xfrm>
        </p:spPr>
        <p:txBody>
          <a:bodyPr>
            <a:normAutofit fontScale="90000"/>
          </a:bodyPr>
          <a:lstStyle/>
          <a:p>
            <a:pPr algn="l"/>
            <a:r>
              <a:rPr lang="en-US" altLang="zh-TW" dirty="0" smtClean="0"/>
              <a:t>Base 64</a:t>
            </a:r>
            <a:r>
              <a:rPr lang="zh-TW" altLang="en-US" dirty="0" smtClean="0"/>
              <a:t>模組</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467544" y="1268760"/>
            <a:ext cx="7715143" cy="4320480"/>
          </a:xfrm>
          <a:prstGeom prst="rect">
            <a:avLst/>
          </a:prstGeom>
        </p:spPr>
      </p:pic>
    </p:spTree>
    <p:extLst>
      <p:ext uri="{BB962C8B-B14F-4D97-AF65-F5344CB8AC3E}">
        <p14:creationId xmlns:p14="http://schemas.microsoft.com/office/powerpoint/2010/main" val="2762185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457200" y="980728"/>
            <a:ext cx="7565285" cy="5040560"/>
          </a:xfrm>
          <a:prstGeom prst="rect">
            <a:avLst/>
          </a:prstGeom>
        </p:spPr>
      </p:pic>
    </p:spTree>
    <p:extLst>
      <p:ext uri="{BB962C8B-B14F-4D97-AF65-F5344CB8AC3E}">
        <p14:creationId xmlns:p14="http://schemas.microsoft.com/office/powerpoint/2010/main" val="2554170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1340768"/>
            <a:ext cx="8136904" cy="2677656"/>
          </a:xfrm>
          <a:prstGeom prst="rect">
            <a:avLst/>
          </a:prstGeom>
        </p:spPr>
        <p:txBody>
          <a:bodyPr wrap="square">
            <a:spAutoFit/>
          </a:bodyPr>
          <a:lstStyle/>
          <a:p>
            <a:r>
              <a:rPr lang="en-US" altLang="zh-TW" sz="2800" dirty="0"/>
              <a:t>import base64</a:t>
            </a:r>
          </a:p>
          <a:p>
            <a:r>
              <a:rPr lang="en-US" altLang="zh-TW" sz="2800" dirty="0"/>
              <a:t>encoded = base64.b64</a:t>
            </a:r>
            <a:r>
              <a:rPr lang="en-US" altLang="zh-TW" sz="2800" b="1" dirty="0">
                <a:solidFill>
                  <a:srgbClr val="FF0000"/>
                </a:solidFill>
                <a:effectLst>
                  <a:outerShdw blurRad="38100" dist="38100" dir="2700000" algn="tl">
                    <a:srgbClr val="000000">
                      <a:alpha val="43137"/>
                    </a:srgbClr>
                  </a:outerShdw>
                </a:effectLst>
              </a:rPr>
              <a:t>en</a:t>
            </a:r>
            <a:r>
              <a:rPr lang="en-US" altLang="zh-TW" sz="2800" dirty="0"/>
              <a:t>code(</a:t>
            </a:r>
            <a:r>
              <a:rPr lang="en-US" altLang="zh-TW" sz="2800" dirty="0" err="1"/>
              <a:t>b'data</a:t>
            </a:r>
            <a:r>
              <a:rPr lang="en-US" altLang="zh-TW" sz="2800" dirty="0"/>
              <a:t> to be encoded')</a:t>
            </a:r>
          </a:p>
          <a:p>
            <a:r>
              <a:rPr lang="en-US" altLang="zh-TW" sz="2800" dirty="0"/>
              <a:t>encoded</a:t>
            </a:r>
          </a:p>
          <a:p>
            <a:endParaRPr lang="en-US" altLang="zh-TW" sz="2800" dirty="0"/>
          </a:p>
          <a:p>
            <a:r>
              <a:rPr lang="en-US" altLang="zh-TW" sz="2800" dirty="0"/>
              <a:t>data = base64.b64</a:t>
            </a:r>
            <a:r>
              <a:rPr lang="en-US" altLang="zh-TW" sz="2800" b="1" dirty="0">
                <a:solidFill>
                  <a:srgbClr val="FF0000"/>
                </a:solidFill>
                <a:effectLst>
                  <a:outerShdw blurRad="38100" dist="38100" dir="2700000" algn="tl">
                    <a:srgbClr val="000000">
                      <a:alpha val="43137"/>
                    </a:srgbClr>
                  </a:outerShdw>
                </a:effectLst>
              </a:rPr>
              <a:t>de</a:t>
            </a:r>
            <a:r>
              <a:rPr lang="en-US" altLang="zh-TW" sz="2800" dirty="0"/>
              <a:t>code(encoded)</a:t>
            </a:r>
          </a:p>
          <a:p>
            <a:r>
              <a:rPr lang="en-US" altLang="zh-TW" sz="2800" dirty="0"/>
              <a:t>data</a:t>
            </a:r>
            <a:endParaRPr lang="zh-TW" altLang="en-US" sz="2800" dirty="0"/>
          </a:p>
        </p:txBody>
      </p:sp>
    </p:spTree>
    <p:extLst>
      <p:ext uri="{BB962C8B-B14F-4D97-AF65-F5344CB8AC3E}">
        <p14:creationId xmlns:p14="http://schemas.microsoft.com/office/powerpoint/2010/main" val="3618811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1022147"/>
            <a:ext cx="6041975" cy="461665"/>
          </a:xfrm>
          <a:prstGeom prst="rect">
            <a:avLst/>
          </a:prstGeom>
        </p:spPr>
        <p:txBody>
          <a:bodyPr wrap="none">
            <a:spAutoFit/>
          </a:bodyPr>
          <a:lstStyle/>
          <a:p>
            <a:r>
              <a:rPr lang="en-US" altLang="zh-TW" sz="2400" dirty="0"/>
              <a:t>https://docs.python.org/3/library/hashlib.html</a:t>
            </a:r>
            <a:endParaRPr lang="zh-TW" altLang="en-US" sz="2400" dirty="0"/>
          </a:p>
        </p:txBody>
      </p:sp>
      <p:sp>
        <p:nvSpPr>
          <p:cNvPr id="5" name="矩形 4"/>
          <p:cNvSpPr/>
          <p:nvPr/>
        </p:nvSpPr>
        <p:spPr>
          <a:xfrm>
            <a:off x="467544" y="404664"/>
            <a:ext cx="1826141" cy="584775"/>
          </a:xfrm>
          <a:prstGeom prst="rect">
            <a:avLst/>
          </a:prstGeom>
          <a:solidFill>
            <a:schemeClr val="tx1"/>
          </a:solidFill>
        </p:spPr>
        <p:txBody>
          <a:bodyPr wrap="none">
            <a:spAutoFit/>
          </a:bodyPr>
          <a:lstStyle/>
          <a:p>
            <a:r>
              <a:rPr lang="zh-TW" altLang="en-US" sz="3200" b="1" dirty="0" smtClean="0">
                <a:solidFill>
                  <a:srgbClr val="FFFF00"/>
                </a:solidFill>
                <a:effectLst>
                  <a:outerShdw blurRad="38100" dist="38100" dir="2700000" algn="tl">
                    <a:srgbClr val="000000">
                      <a:alpha val="43137"/>
                    </a:srgbClr>
                  </a:outerShdw>
                </a:effectLst>
              </a:rPr>
              <a:t>延伸閱讀</a:t>
            </a:r>
            <a:endParaRPr lang="zh-TW" altLang="en-US" sz="3200" b="1" dirty="0">
              <a:solidFill>
                <a:srgbClr val="FFFF00"/>
              </a:solidFill>
              <a:effectLst>
                <a:outerShdw blurRad="38100" dist="38100" dir="2700000" algn="tl">
                  <a:srgbClr val="000000">
                    <a:alpha val="43137"/>
                  </a:srgbClr>
                </a:outerShdw>
              </a:effectLst>
            </a:endParaRPr>
          </a:p>
        </p:txBody>
      </p:sp>
      <p:pic>
        <p:nvPicPr>
          <p:cNvPr id="8" name="內容版面配置區 7"/>
          <p:cNvPicPr>
            <a:picLocks noGrp="1" noChangeAspect="1"/>
          </p:cNvPicPr>
          <p:nvPr>
            <p:ph idx="1"/>
          </p:nvPr>
        </p:nvPicPr>
        <p:blipFill>
          <a:blip r:embed="rId2"/>
          <a:stretch>
            <a:fillRect/>
          </a:stretch>
        </p:blipFill>
        <p:spPr>
          <a:xfrm>
            <a:off x="323528" y="1509249"/>
            <a:ext cx="8267195" cy="4358530"/>
          </a:xfrm>
          <a:prstGeom prst="rect">
            <a:avLst/>
          </a:prstGeom>
        </p:spPr>
      </p:pic>
      <p:sp>
        <p:nvSpPr>
          <p:cNvPr id="9" name="矩形 8"/>
          <p:cNvSpPr/>
          <p:nvPr/>
        </p:nvSpPr>
        <p:spPr>
          <a:xfrm>
            <a:off x="2339752" y="577576"/>
            <a:ext cx="3164649"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完成</a:t>
            </a:r>
            <a:r>
              <a:rPr lang="en-US" altLang="zh-TW" b="1" dirty="0" err="1" smtClean="0">
                <a:effectLst>
                  <a:outerShdw blurRad="38100" dist="38100" dir="2700000" algn="tl">
                    <a:srgbClr val="000000">
                      <a:alpha val="43137"/>
                    </a:srgbClr>
                  </a:outerShdw>
                </a:effectLst>
              </a:rPr>
              <a:t>hashlib</a:t>
            </a:r>
            <a:r>
              <a:rPr lang="zh-TW" altLang="en-US" b="1" dirty="0" smtClean="0">
                <a:effectLst>
                  <a:outerShdw blurRad="38100" dist="38100" dir="2700000" algn="tl">
                    <a:srgbClr val="000000">
                      <a:alpha val="43137"/>
                    </a:srgbClr>
                  </a:outerShdw>
                </a:effectLst>
              </a:rPr>
              <a:t>的使用與測試報告</a:t>
            </a:r>
            <a:endParaRPr lang="en-US" altLang="zh-TW"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88521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252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30074" cy="1107996"/>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Data Science</a:t>
            </a:r>
            <a:r>
              <a:rPr lang="zh-TW" altLang="en-US" sz="6600" b="1" dirty="0" smtClean="0">
                <a:solidFill>
                  <a:srgbClr val="FFFF00"/>
                </a:solidFill>
                <a:effectLst>
                  <a:outerShdw blurRad="38100" dist="38100" dir="2700000" algn="tl">
                    <a:srgbClr val="000000">
                      <a:alpha val="43137"/>
                    </a:srgbClr>
                  </a:outerShdw>
                </a:effectLst>
              </a:rPr>
              <a:t> 資料科學</a:t>
            </a:r>
            <a:endParaRPr lang="zh-TW" altLang="en-US" sz="66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638914" y="3916317"/>
            <a:ext cx="7974692" cy="2392408"/>
          </a:xfrm>
          <a:prstGeom prst="rect">
            <a:avLst/>
          </a:prstGeom>
        </p:spPr>
      </p:pic>
      <p:sp>
        <p:nvSpPr>
          <p:cNvPr id="7" name="矩形 6"/>
          <p:cNvSpPr/>
          <p:nvPr/>
        </p:nvSpPr>
        <p:spPr>
          <a:xfrm>
            <a:off x="395536" y="404664"/>
            <a:ext cx="7754046" cy="584775"/>
          </a:xfrm>
          <a:prstGeom prst="rect">
            <a:avLst/>
          </a:prstGeom>
        </p:spPr>
        <p:txBody>
          <a:bodyPr wrap="none">
            <a:spAutoFit/>
          </a:bodyPr>
          <a:lstStyle/>
          <a:p>
            <a:r>
              <a:rPr lang="en-US" altLang="zh-TW" sz="3200" b="1" dirty="0">
                <a:solidFill>
                  <a:srgbClr val="FFFF00"/>
                </a:solidFill>
                <a:effectLst>
                  <a:outerShdw blurRad="38100" dist="38100" dir="2700000" algn="tl">
                    <a:srgbClr val="000000">
                      <a:alpha val="43137"/>
                    </a:srgbClr>
                  </a:outerShdw>
                </a:effectLst>
              </a:rPr>
              <a:t>AI4high:</a:t>
            </a:r>
            <a:r>
              <a:rPr lang="zh-TW" altLang="en-US" sz="3200" b="1" dirty="0">
                <a:solidFill>
                  <a:srgbClr val="FFFF00"/>
                </a:solidFill>
                <a:effectLst>
                  <a:outerShdw blurRad="38100" dist="38100" dir="2700000" algn="tl">
                    <a:srgbClr val="000000">
                      <a:alpha val="43137"/>
                    </a:srgbClr>
                  </a:outerShdw>
                </a:effectLst>
              </a:rPr>
              <a:t>從資料科學到機器學習與深度學習</a:t>
            </a:r>
          </a:p>
        </p:txBody>
      </p:sp>
      <p:sp>
        <p:nvSpPr>
          <p:cNvPr id="8" name="矩形 7"/>
          <p:cNvSpPr/>
          <p:nvPr/>
        </p:nvSpPr>
        <p:spPr>
          <a:xfrm>
            <a:off x="498129" y="2015428"/>
            <a:ext cx="2236510" cy="584775"/>
          </a:xfrm>
          <a:prstGeom prst="rect">
            <a:avLst/>
          </a:prstGeom>
        </p:spPr>
        <p:txBody>
          <a:bodyPr wrap="none">
            <a:spAutoFit/>
          </a:bodyPr>
          <a:lstStyle/>
          <a:p>
            <a:r>
              <a:rPr lang="zh-TW" altLang="en-US" sz="3200" b="1" dirty="0">
                <a:solidFill>
                  <a:schemeClr val="bg1"/>
                </a:solidFill>
                <a:effectLst>
                  <a:outerShdw blurRad="38100" dist="38100" dir="2700000" algn="tl">
                    <a:srgbClr val="000000">
                      <a:alpha val="43137"/>
                    </a:srgbClr>
                  </a:outerShdw>
                </a:effectLst>
              </a:rPr>
              <a:t>第三方套件</a:t>
            </a:r>
            <a:endParaRPr lang="en-US" altLang="zh-TW"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717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3576620" cy="1107996"/>
          </a:xfrm>
          <a:prstGeom prst="rect">
            <a:avLst/>
          </a:prstGeom>
        </p:spPr>
        <p:txBody>
          <a:bodyPr wrap="none">
            <a:spAutoFit/>
          </a:bodyPr>
          <a:lstStyle/>
          <a:p>
            <a:r>
              <a:rPr lang="zh-TW" altLang="en-US" sz="6600" b="1" dirty="0" smtClean="0">
                <a:solidFill>
                  <a:srgbClr val="FFFF00"/>
                </a:solidFill>
                <a:effectLst>
                  <a:outerShdw blurRad="38100" dist="38100" dir="2700000" algn="tl">
                    <a:srgbClr val="000000">
                      <a:alpha val="43137"/>
                    </a:srgbClr>
                  </a:outerShdw>
                </a:effectLst>
              </a:rPr>
              <a:t>學習平台</a:t>
            </a:r>
            <a:endParaRPr lang="zh-TW" altLang="en-US" sz="6600" b="1" dirty="0">
              <a:solidFill>
                <a:schemeClr val="bg1"/>
              </a:solidFill>
              <a:effectLst>
                <a:outerShdw blurRad="38100" dist="38100" dir="2700000" algn="tl">
                  <a:srgbClr val="000000">
                    <a:alpha val="43137"/>
                  </a:srgbClr>
                </a:outerShdw>
              </a:effectLst>
            </a:endParaRPr>
          </a:p>
        </p:txBody>
      </p:sp>
      <p:pic>
        <p:nvPicPr>
          <p:cNvPr id="1026" name="Picture 2" descr="ãgoogle colab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7879" y="4862069"/>
            <a:ext cx="2974803" cy="131489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922630" y="4930608"/>
            <a:ext cx="1087157" cy="461665"/>
          </a:xfrm>
          <a:prstGeom prst="rect">
            <a:avLst/>
          </a:prstGeom>
        </p:spPr>
        <p:txBody>
          <a:bodyPr wrap="none">
            <a:spAutoFit/>
          </a:bodyPr>
          <a:lstStyle/>
          <a:p>
            <a:r>
              <a:rPr lang="en-US" altLang="zh-TW" sz="2400" b="1" dirty="0" smtClean="0">
                <a:solidFill>
                  <a:srgbClr val="92D050"/>
                </a:solidFill>
                <a:effectLst>
                  <a:outerShdw blurRad="38100" dist="38100" dir="2700000" algn="tl">
                    <a:srgbClr val="000000">
                      <a:alpha val="43137"/>
                    </a:srgbClr>
                  </a:outerShdw>
                </a:effectLst>
              </a:rPr>
              <a:t>Google</a:t>
            </a:r>
            <a:endParaRPr lang="zh-TW" altLang="en-US" sz="2400" b="1" dirty="0">
              <a:solidFill>
                <a:srgbClr val="92D050"/>
              </a:solidFill>
              <a:effectLst>
                <a:outerShdw blurRad="38100" dist="38100" dir="2700000" algn="tl">
                  <a:srgbClr val="000000">
                    <a:alpha val="43137"/>
                  </a:srgbClr>
                </a:outerShdw>
              </a:effectLst>
            </a:endParaRPr>
          </a:p>
        </p:txBody>
      </p:sp>
      <p:sp>
        <p:nvSpPr>
          <p:cNvPr id="8" name="矩形 7"/>
          <p:cNvSpPr/>
          <p:nvPr/>
        </p:nvSpPr>
        <p:spPr>
          <a:xfrm>
            <a:off x="6028034" y="5942567"/>
            <a:ext cx="1107996" cy="369332"/>
          </a:xfrm>
          <a:prstGeom prst="rect">
            <a:avLst/>
          </a:prstGeom>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學習平台</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95348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6455891" cy="854074"/>
          </a:xfrm>
        </p:spPr>
        <p:txBody>
          <a:bodyPr/>
          <a:lstStyle/>
          <a:p>
            <a:r>
              <a:rPr lang="zh-TW" altLang="en-US" b="1" dirty="0" smtClean="0">
                <a:effectLst>
                  <a:outerShdw blurRad="38100" dist="38100" dir="2700000" algn="tl">
                    <a:srgbClr val="000000">
                      <a:alpha val="43137"/>
                    </a:srgbClr>
                  </a:outerShdw>
                </a:effectLst>
              </a:rPr>
              <a:t>各種大量資料的分析問題</a:t>
            </a:r>
            <a:endParaRPr lang="zh-TW" altLang="en-US" b="1" dirty="0">
              <a:effectLst>
                <a:outerShdw blurRad="38100" dist="38100" dir="2700000" algn="tl">
                  <a:srgbClr val="000000">
                    <a:alpha val="43137"/>
                  </a:srgbClr>
                </a:outerShdw>
              </a:effectLst>
            </a:endParaRPr>
          </a:p>
        </p:txBody>
      </p:sp>
      <p:sp>
        <p:nvSpPr>
          <p:cNvPr id="4" name="矩形 3"/>
          <p:cNvSpPr/>
          <p:nvPr/>
        </p:nvSpPr>
        <p:spPr>
          <a:xfrm>
            <a:off x="761999" y="1643091"/>
            <a:ext cx="7698259" cy="3970318"/>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手寫識別</a:t>
            </a:r>
            <a:r>
              <a:rPr lang="zh-TW" altLang="en-US" dirty="0" smtClean="0"/>
              <a:t>程式怎麼做？ </a:t>
            </a:r>
          </a:p>
          <a:p>
            <a:r>
              <a:rPr lang="zh-TW" altLang="en-US" dirty="0" smtClean="0"/>
              <a:t>如何實現</a:t>
            </a:r>
            <a:r>
              <a:rPr lang="zh-TW" altLang="en-US" b="1" dirty="0" smtClean="0">
                <a:solidFill>
                  <a:srgbClr val="FF0000"/>
                </a:solidFill>
                <a:effectLst>
                  <a:outerShdw blurRad="38100" dist="38100" dir="2700000" algn="tl">
                    <a:srgbClr val="000000">
                      <a:alpha val="43137"/>
                    </a:srgbClr>
                  </a:outerShdw>
                </a:effectLst>
              </a:rPr>
              <a:t>人臉識別系</a:t>
            </a:r>
            <a:r>
              <a:rPr lang="zh-TW" altLang="en-US" dirty="0" smtClean="0"/>
              <a:t>統？ </a:t>
            </a:r>
          </a:p>
          <a:p>
            <a:endParaRPr lang="zh-TW" altLang="en-US" dirty="0" smtClean="0"/>
          </a:p>
          <a:p>
            <a:r>
              <a:rPr lang="zh-TW" altLang="en-US" dirty="0" smtClean="0"/>
              <a:t>如何</a:t>
            </a:r>
            <a:r>
              <a:rPr lang="zh-TW" altLang="en-US" b="1" dirty="0" smtClean="0">
                <a:solidFill>
                  <a:srgbClr val="0070C0"/>
                </a:solidFill>
                <a:effectLst>
                  <a:outerShdw blurRad="38100" dist="38100" dir="2700000" algn="tl">
                    <a:srgbClr val="000000">
                      <a:alpha val="43137"/>
                    </a:srgbClr>
                  </a:outerShdw>
                </a:effectLst>
              </a:rPr>
              <a:t>過濾垃圾郵件</a:t>
            </a:r>
            <a:r>
              <a:rPr lang="zh-TW" altLang="en-US" dirty="0" smtClean="0"/>
              <a:t>？ </a:t>
            </a:r>
          </a:p>
          <a:p>
            <a:r>
              <a:rPr lang="zh-TW" altLang="en-US" dirty="0"/>
              <a:t>銀行如何去檢測用戶的信用卡可能被盜了？ </a:t>
            </a:r>
          </a:p>
          <a:p>
            <a:endParaRPr lang="en-US" altLang="zh-TW" dirty="0" smtClean="0"/>
          </a:p>
          <a:p>
            <a:endParaRPr lang="zh-TW" altLang="en-US" dirty="0" smtClean="0"/>
          </a:p>
          <a:p>
            <a:r>
              <a:rPr lang="zh-TW" altLang="en-US" dirty="0" smtClean="0"/>
              <a:t>電子商務網站上猜你喜歡的商品是什麼原理？如何實現？ </a:t>
            </a:r>
          </a:p>
          <a:p>
            <a:endParaRPr lang="zh-TW" altLang="en-US" dirty="0" smtClean="0"/>
          </a:p>
          <a:p>
            <a:r>
              <a:rPr lang="zh-TW" altLang="en-US" dirty="0" smtClean="0"/>
              <a:t>電影網站如何去推薦符合用戶喜好的電影？ </a:t>
            </a:r>
          </a:p>
          <a:p>
            <a:endParaRPr lang="zh-TW" altLang="en-US" dirty="0" smtClean="0"/>
          </a:p>
          <a:p>
            <a:r>
              <a:rPr lang="zh-TW" altLang="en-US" dirty="0" smtClean="0"/>
              <a:t>如何利用機器學習對消費者的特性進行細分，從而更好地服務各細分市場的消費者？ </a:t>
            </a:r>
          </a:p>
          <a:p>
            <a:endParaRPr lang="zh-TW" altLang="en-US" dirty="0" smtClean="0"/>
          </a:p>
        </p:txBody>
      </p:sp>
    </p:spTree>
    <p:extLst>
      <p:ext uri="{BB962C8B-B14F-4D97-AF65-F5344CB8AC3E}">
        <p14:creationId xmlns:p14="http://schemas.microsoft.com/office/powerpoint/2010/main" val="14604918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7638" y="216845"/>
            <a:ext cx="8037555" cy="714031"/>
          </a:xfrm>
        </p:spPr>
        <p:txBody>
          <a:bodyPr>
            <a:normAutofit fontScale="90000"/>
          </a:bodyPr>
          <a:lstStyle/>
          <a:p>
            <a:r>
              <a:rPr lang="zh-TW" altLang="en-US" b="1" dirty="0"/>
              <a:t>從</a:t>
            </a:r>
            <a:r>
              <a:rPr lang="zh-TW" altLang="en-US" b="1" dirty="0" smtClean="0">
                <a:solidFill>
                  <a:srgbClr val="FF0000"/>
                </a:solidFill>
                <a:effectLst>
                  <a:outerShdw blurRad="38100" dist="38100" dir="2700000" algn="tl">
                    <a:srgbClr val="000000">
                      <a:alpha val="43137"/>
                    </a:srgbClr>
                  </a:outerShdw>
                </a:effectLst>
              </a:rPr>
              <a:t>工人</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專家</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r>
              <a:rPr lang="zh-TW" altLang="en-US" b="1" dirty="0"/>
              <a:t>到</a:t>
            </a:r>
            <a:r>
              <a:rPr lang="zh-TW" altLang="en-US" b="1" dirty="0" smtClean="0">
                <a:solidFill>
                  <a:srgbClr val="FF0000"/>
                </a:solidFill>
                <a:effectLst>
                  <a:outerShdw blurRad="38100" dist="38100" dir="2700000" algn="tl">
                    <a:srgbClr val="000000">
                      <a:alpha val="43137"/>
                    </a:srgbClr>
                  </a:outerShdw>
                </a:effectLst>
              </a:rPr>
              <a:t>人工</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機器</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47638" y="1083812"/>
            <a:ext cx="8423844" cy="5407603"/>
          </a:xfrm>
          <a:prstGeom prst="rect">
            <a:avLst/>
          </a:prstGeom>
        </p:spPr>
      </p:pic>
    </p:spTree>
    <p:extLst>
      <p:ext uri="{BB962C8B-B14F-4D97-AF65-F5344CB8AC3E}">
        <p14:creationId xmlns:p14="http://schemas.microsoft.com/office/powerpoint/2010/main" val="341335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801" y="299225"/>
            <a:ext cx="2427588" cy="771696"/>
          </a:xfrm>
        </p:spPr>
        <p:txBody>
          <a:bodyPr>
            <a:normAutofit/>
          </a:bodyPr>
          <a:lstStyle/>
          <a:p>
            <a:r>
              <a:rPr lang="zh-TW" altLang="en-US" dirty="0" smtClean="0"/>
              <a:t>學習套</a:t>
            </a:r>
            <a:r>
              <a:rPr lang="zh-TW" altLang="en-US" dirty="0"/>
              <a:t>件</a:t>
            </a:r>
          </a:p>
        </p:txBody>
      </p:sp>
      <p:sp>
        <p:nvSpPr>
          <p:cNvPr id="3" name="內容版面配置區 2"/>
          <p:cNvSpPr>
            <a:spLocks noGrp="1"/>
          </p:cNvSpPr>
          <p:nvPr>
            <p:ph idx="1"/>
          </p:nvPr>
        </p:nvSpPr>
        <p:spPr>
          <a:xfrm>
            <a:off x="158544" y="2890833"/>
            <a:ext cx="7156106" cy="502509"/>
          </a:xfrm>
          <a:solidFill>
            <a:schemeClr val="accent4">
              <a:lumMod val="20000"/>
              <a:lumOff val="80000"/>
            </a:schemeClr>
          </a:solidFill>
        </p:spPr>
        <p:txBody>
          <a:bodyPr>
            <a:normAutofit fontScale="92500" lnSpcReduction="20000"/>
          </a:bodyPr>
          <a:lstStyle/>
          <a:p>
            <a:pPr marL="0" indent="0">
              <a:buNone/>
            </a:pPr>
            <a:r>
              <a:rPr lang="en-US" altLang="zh-TW" dirty="0" smtClean="0"/>
              <a:t>Machine Learning</a:t>
            </a:r>
            <a:endParaRPr lang="zh-TW" altLang="en-US" dirty="0"/>
          </a:p>
        </p:txBody>
      </p:sp>
      <p:sp>
        <p:nvSpPr>
          <p:cNvPr id="4" name="內容版面配置區 2"/>
          <p:cNvSpPr txBox="1">
            <a:spLocks/>
          </p:cNvSpPr>
          <p:nvPr/>
        </p:nvSpPr>
        <p:spPr>
          <a:xfrm>
            <a:off x="0" y="4310448"/>
            <a:ext cx="9144000" cy="516926"/>
          </a:xfrm>
          <a:prstGeom prst="rect">
            <a:avLst/>
          </a:prstGeom>
          <a:solidFill>
            <a:schemeClr val="accent4">
              <a:lumMod val="20000"/>
              <a:lumOff val="80000"/>
            </a:schemeClr>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Data Science</a:t>
            </a:r>
            <a:endParaRPr lang="zh-TW" altLang="en-US" dirty="0"/>
          </a:p>
        </p:txBody>
      </p:sp>
      <p:sp>
        <p:nvSpPr>
          <p:cNvPr id="5" name="內容版面配置區 2"/>
          <p:cNvSpPr txBox="1">
            <a:spLocks/>
          </p:cNvSpPr>
          <p:nvPr/>
        </p:nvSpPr>
        <p:spPr>
          <a:xfrm>
            <a:off x="250343" y="1421384"/>
            <a:ext cx="4857750" cy="502509"/>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AI Deep Learning</a:t>
            </a:r>
            <a:endParaRPr lang="zh-TW" altLang="en-US" dirty="0"/>
          </a:p>
        </p:txBody>
      </p:sp>
      <p:pic>
        <p:nvPicPr>
          <p:cNvPr id="7" name="圖片 6"/>
          <p:cNvPicPr>
            <a:picLocks noChangeAspect="1"/>
          </p:cNvPicPr>
          <p:nvPr/>
        </p:nvPicPr>
        <p:blipFill>
          <a:blip r:embed="rId2"/>
          <a:stretch>
            <a:fillRect/>
          </a:stretch>
        </p:blipFill>
        <p:spPr>
          <a:xfrm>
            <a:off x="2958412" y="4366868"/>
            <a:ext cx="5715000" cy="1190625"/>
          </a:xfrm>
          <a:prstGeom prst="rect">
            <a:avLst/>
          </a:prstGeom>
        </p:spPr>
      </p:pic>
      <p:pic>
        <p:nvPicPr>
          <p:cNvPr id="1026" name="Picture 2" descr="ãpandas data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801" y="4962181"/>
            <a:ext cx="2298274" cy="1435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numpy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451" y="5664638"/>
            <a:ext cx="2378491" cy="941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ãmatplotlib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827" y="5829525"/>
            <a:ext cx="2823007" cy="677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ãscikit-learn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5165" y="2923881"/>
            <a:ext cx="1789062" cy="963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ãKeras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3025" y="945278"/>
            <a:ext cx="1563828" cy="453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ãtensorflow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3039" y="1367211"/>
            <a:ext cx="1410845" cy="1175704"/>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9"/>
          <a:stretch>
            <a:fillRect/>
          </a:stretch>
        </p:blipFill>
        <p:spPr>
          <a:xfrm>
            <a:off x="5380303" y="1679930"/>
            <a:ext cx="1683597" cy="458095"/>
          </a:xfrm>
          <a:prstGeom prst="rect">
            <a:avLst/>
          </a:prstGeom>
        </p:spPr>
      </p:pic>
      <p:pic>
        <p:nvPicPr>
          <p:cNvPr id="1040" name="Picture 16" descr="ãcaffe2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4650" y="1070921"/>
            <a:ext cx="1660899" cy="87197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11"/>
          <a:stretch>
            <a:fillRect/>
          </a:stretch>
        </p:blipFill>
        <p:spPr>
          <a:xfrm>
            <a:off x="7314650" y="1817804"/>
            <a:ext cx="1681391" cy="588487"/>
          </a:xfrm>
          <a:prstGeom prst="rect">
            <a:avLst/>
          </a:prstGeom>
        </p:spPr>
      </p:pic>
    </p:spTree>
    <p:extLst>
      <p:ext uri="{BB962C8B-B14F-4D97-AF65-F5344CB8AC3E}">
        <p14:creationId xmlns:p14="http://schemas.microsoft.com/office/powerpoint/2010/main" val="407529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3440842" cy="549274"/>
          </a:xfrm>
        </p:spPr>
        <p:txBody>
          <a:bodyPr>
            <a:normAutofit fontScale="90000"/>
          </a:bodyPr>
          <a:lstStyle/>
          <a:p>
            <a:r>
              <a:rPr lang="zh-TW" altLang="en-US" dirty="0" smtClean="0"/>
              <a:t>確認套件版本</a:t>
            </a:r>
            <a:endParaRPr lang="zh-TW" altLang="en-US" dirty="0"/>
          </a:p>
        </p:txBody>
      </p:sp>
      <p:sp>
        <p:nvSpPr>
          <p:cNvPr id="3" name="內容版面配置區 2"/>
          <p:cNvSpPr>
            <a:spLocks noGrp="1"/>
          </p:cNvSpPr>
          <p:nvPr>
            <p:ph idx="1"/>
          </p:nvPr>
        </p:nvSpPr>
        <p:spPr>
          <a:xfrm>
            <a:off x="628650" y="1825625"/>
            <a:ext cx="7886700" cy="2927607"/>
          </a:xfrm>
        </p:spPr>
        <p:txBody>
          <a:bodyPr>
            <a:normAutofit fontScale="70000" lnSpcReduction="20000"/>
          </a:bodyPr>
          <a:lstStyle/>
          <a:p>
            <a:pPr marL="0" indent="0">
              <a:buNone/>
            </a:pPr>
            <a:r>
              <a:rPr lang="en-US" altLang="zh-TW" dirty="0"/>
              <a:t>import pandas as </a:t>
            </a:r>
            <a:r>
              <a:rPr lang="en-US" altLang="zh-TW" dirty="0" err="1"/>
              <a:t>pd</a:t>
            </a:r>
            <a:endParaRPr lang="en-US" altLang="zh-TW" dirty="0"/>
          </a:p>
          <a:p>
            <a:pPr marL="0" indent="0">
              <a:buNone/>
            </a:pPr>
            <a:r>
              <a:rPr lang="en-US" altLang="zh-TW" dirty="0" smtClean="0"/>
              <a:t>print(“pandas </a:t>
            </a:r>
            <a:r>
              <a:rPr lang="en-US" altLang="zh-TW" dirty="0"/>
              <a:t>version: %</a:t>
            </a:r>
            <a:r>
              <a:rPr lang="en-US" altLang="zh-TW" dirty="0" smtClean="0"/>
              <a:t>s”</a:t>
            </a:r>
            <a:r>
              <a:rPr lang="zh-TW" altLang="en-US" dirty="0" smtClean="0"/>
              <a:t> </a:t>
            </a:r>
            <a:r>
              <a:rPr lang="en-US" altLang="zh-TW" dirty="0" smtClean="0"/>
              <a:t>% </a:t>
            </a:r>
            <a:r>
              <a:rPr lang="en-US" altLang="zh-TW" dirty="0" err="1"/>
              <a:t>pd</a:t>
            </a:r>
            <a:r>
              <a:rPr lang="en-US" altLang="zh-TW" dirty="0"/>
              <a:t>.__version__)</a:t>
            </a:r>
          </a:p>
          <a:p>
            <a:pPr marL="0" indent="0">
              <a:buNone/>
            </a:pPr>
            <a:r>
              <a:rPr lang="en-US" altLang="zh-TW" dirty="0"/>
              <a:t>import </a:t>
            </a:r>
            <a:r>
              <a:rPr lang="en-US" altLang="zh-TW" dirty="0" err="1"/>
              <a:t>matplotlib</a:t>
            </a:r>
            <a:endParaRPr lang="en-US" altLang="zh-TW" dirty="0"/>
          </a:p>
          <a:p>
            <a:pPr marL="0" indent="0">
              <a:buNone/>
            </a:pPr>
            <a:r>
              <a:rPr lang="en-US" altLang="zh-TW" dirty="0"/>
              <a:t>print("</a:t>
            </a:r>
            <a:r>
              <a:rPr lang="en-US" altLang="zh-TW" dirty="0" err="1"/>
              <a:t>matplotlib</a:t>
            </a:r>
            <a:r>
              <a:rPr lang="en-US" altLang="zh-TW" dirty="0"/>
              <a:t> version: %s" % </a:t>
            </a:r>
            <a:r>
              <a:rPr lang="en-US" altLang="zh-TW" dirty="0" err="1"/>
              <a:t>matplotlib</a:t>
            </a:r>
            <a:r>
              <a:rPr lang="en-US" altLang="zh-TW" dirty="0"/>
              <a:t>.__version__)</a:t>
            </a:r>
          </a:p>
          <a:p>
            <a:pPr marL="0" indent="0">
              <a:buNone/>
            </a:pPr>
            <a:r>
              <a:rPr lang="en-US" altLang="zh-TW" dirty="0"/>
              <a:t>import </a:t>
            </a:r>
            <a:r>
              <a:rPr lang="en-US" altLang="zh-TW" dirty="0" err="1"/>
              <a:t>numpy</a:t>
            </a:r>
            <a:r>
              <a:rPr lang="en-US" altLang="zh-TW" dirty="0"/>
              <a:t> as np</a:t>
            </a:r>
          </a:p>
          <a:p>
            <a:pPr marL="0" indent="0">
              <a:buNone/>
            </a:pPr>
            <a:r>
              <a:rPr lang="en-US" altLang="zh-TW" dirty="0"/>
              <a:t>print("</a:t>
            </a:r>
            <a:r>
              <a:rPr lang="en-US" altLang="zh-TW" dirty="0" err="1"/>
              <a:t>numpy</a:t>
            </a:r>
            <a:r>
              <a:rPr lang="en-US" altLang="zh-TW" dirty="0"/>
              <a:t> version: %s" % </a:t>
            </a:r>
            <a:r>
              <a:rPr lang="en-US" altLang="zh-TW" dirty="0" err="1"/>
              <a:t>np.__version</a:t>
            </a:r>
            <a:r>
              <a:rPr lang="en-US" altLang="zh-TW" dirty="0"/>
              <a:t>__)</a:t>
            </a:r>
          </a:p>
          <a:p>
            <a:pPr marL="0" indent="0">
              <a:buNone/>
            </a:pPr>
            <a:r>
              <a:rPr lang="en-US" altLang="zh-TW" dirty="0"/>
              <a:t>import </a:t>
            </a:r>
            <a:r>
              <a:rPr lang="en-US" altLang="zh-TW" dirty="0" err="1"/>
              <a:t>sklearn</a:t>
            </a:r>
            <a:endParaRPr lang="en-US" altLang="zh-TW" dirty="0"/>
          </a:p>
          <a:p>
            <a:pPr marL="0" indent="0">
              <a:buNone/>
            </a:pPr>
            <a:r>
              <a:rPr lang="en-US" altLang="zh-TW" dirty="0"/>
              <a:t>print("</a:t>
            </a:r>
            <a:r>
              <a:rPr lang="en-US" altLang="zh-TW" dirty="0" err="1"/>
              <a:t>scikit</a:t>
            </a:r>
            <a:r>
              <a:rPr lang="en-US" altLang="zh-TW" dirty="0"/>
              <a:t>-learn version: %s" % </a:t>
            </a:r>
            <a:r>
              <a:rPr lang="en-US" altLang="zh-TW" dirty="0" err="1"/>
              <a:t>sklearn</a:t>
            </a:r>
            <a:r>
              <a:rPr lang="en-US" altLang="zh-TW" dirty="0"/>
              <a:t>.__version__)</a:t>
            </a:r>
            <a:endParaRPr lang="zh-TW" altLang="en-US" dirty="0"/>
          </a:p>
        </p:txBody>
      </p:sp>
    </p:spTree>
    <p:extLst>
      <p:ext uri="{BB962C8B-B14F-4D97-AF65-F5344CB8AC3E}">
        <p14:creationId xmlns:p14="http://schemas.microsoft.com/office/powerpoint/2010/main" val="1032006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691680" y="2852936"/>
            <a:ext cx="2249205" cy="830997"/>
          </a:xfrm>
          <a:prstGeom prst="rect">
            <a:avLst/>
          </a:prstGeom>
        </p:spPr>
        <p:txBody>
          <a:bodyPr wrap="none">
            <a:spAutoFit/>
          </a:bodyPr>
          <a:lstStyle/>
          <a:p>
            <a:r>
              <a:rPr lang="zh-TW" altLang="en-US" sz="4800" b="1" dirty="0" smtClean="0">
                <a:solidFill>
                  <a:schemeClr val="bg1"/>
                </a:solidFill>
                <a:effectLst>
                  <a:outerShdw blurRad="38100" dist="38100" dir="2700000" algn="tl">
                    <a:srgbClr val="000000">
                      <a:alpha val="43137"/>
                    </a:srgbClr>
                  </a:outerShdw>
                </a:effectLst>
              </a:rPr>
              <a:t>Ｎ</a:t>
            </a:r>
            <a:r>
              <a:rPr lang="en-US" altLang="zh-TW" sz="4800" b="1" dirty="0" err="1" smtClean="0">
                <a:solidFill>
                  <a:schemeClr val="bg1"/>
                </a:solidFill>
                <a:effectLst>
                  <a:outerShdw blurRad="38100" dist="38100" dir="2700000" algn="tl">
                    <a:srgbClr val="000000">
                      <a:alpha val="43137"/>
                    </a:srgbClr>
                  </a:outerShdw>
                </a:effectLst>
              </a:rPr>
              <a:t>umpy</a:t>
            </a:r>
            <a:endParaRPr lang="zh-TW" alt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3432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691680" y="2852936"/>
            <a:ext cx="5092548" cy="830997"/>
          </a:xfrm>
          <a:prstGeom prst="rect">
            <a:avLst/>
          </a:prstGeom>
        </p:spPr>
        <p:txBody>
          <a:bodyPr wrap="none">
            <a:spAutoFit/>
          </a:bodyPr>
          <a:lstStyle/>
          <a:p>
            <a:r>
              <a:rPr lang="en-US" altLang="zh-TW" sz="4800" b="1" dirty="0" smtClean="0">
                <a:solidFill>
                  <a:schemeClr val="bg1"/>
                </a:solidFill>
                <a:effectLst>
                  <a:outerShdw blurRad="38100" dist="38100" dir="2700000" algn="tl">
                    <a:srgbClr val="000000">
                      <a:alpha val="43137"/>
                    </a:srgbClr>
                  </a:outerShdw>
                </a:effectLst>
              </a:rPr>
              <a:t>Python</a:t>
            </a:r>
            <a:r>
              <a:rPr lang="zh-TW" altLang="en-US" sz="4800" b="1" dirty="0" smtClean="0">
                <a:solidFill>
                  <a:schemeClr val="bg1"/>
                </a:solidFill>
                <a:effectLst>
                  <a:outerShdw blurRad="38100" dist="38100" dir="2700000" algn="tl">
                    <a:srgbClr val="000000">
                      <a:alpha val="43137"/>
                    </a:srgbClr>
                  </a:outerShdw>
                </a:effectLst>
              </a:rPr>
              <a:t>與神經</a:t>
            </a:r>
            <a:r>
              <a:rPr lang="zh-TW" altLang="en-US" sz="4800" b="1" dirty="0">
                <a:solidFill>
                  <a:schemeClr val="bg1"/>
                </a:solidFill>
                <a:effectLst>
                  <a:outerShdw blurRad="38100" dist="38100" dir="2700000" algn="tl">
                    <a:srgbClr val="000000">
                      <a:alpha val="43137"/>
                    </a:srgbClr>
                  </a:outerShdw>
                </a:effectLst>
              </a:rPr>
              <a:t>網路</a:t>
            </a:r>
          </a:p>
        </p:txBody>
      </p:sp>
    </p:spTree>
    <p:extLst>
      <p:ext uri="{BB962C8B-B14F-4D97-AF65-F5344CB8AC3E}">
        <p14:creationId xmlns:p14="http://schemas.microsoft.com/office/powerpoint/2010/main" val="4052856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970693" y="1499789"/>
            <a:ext cx="7202613" cy="415498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實作練習</a:t>
            </a:r>
            <a:r>
              <a:rPr lang="en-US" altLang="zh-TW" sz="6600" b="1" dirty="0" smtClean="0">
                <a:solidFill>
                  <a:schemeClr val="bg1"/>
                </a:solidFill>
                <a:effectLst>
                  <a:outerShdw blurRad="38100" dist="38100" dir="2700000" algn="tl">
                    <a:srgbClr val="000000">
                      <a:alpha val="43137"/>
                    </a:srgbClr>
                  </a:outerShdw>
                </a:effectLst>
              </a:rPr>
              <a:t>:</a:t>
            </a:r>
          </a:p>
          <a:p>
            <a:r>
              <a:rPr lang="zh-TW" altLang="en-US" sz="6600" b="1" dirty="0" smtClean="0">
                <a:solidFill>
                  <a:schemeClr val="bg1"/>
                </a:solidFill>
                <a:effectLst>
                  <a:outerShdw blurRad="38100" dist="38100" dir="2700000" algn="tl">
                    <a:srgbClr val="000000">
                      <a:alpha val="43137"/>
                    </a:srgbClr>
                  </a:outerShdw>
                </a:effectLst>
              </a:rPr>
              <a:t>類神經網路起手式</a:t>
            </a:r>
            <a:r>
              <a:rPr lang="en-US" altLang="zh-TW" sz="6600" b="1" dirty="0" smtClean="0">
                <a:solidFill>
                  <a:schemeClr val="bg1"/>
                </a:solidFill>
                <a:effectLst>
                  <a:outerShdw blurRad="38100" dist="38100" dir="2700000" algn="tl">
                    <a:srgbClr val="000000">
                      <a:alpha val="43137"/>
                    </a:srgbClr>
                  </a:outerShdw>
                </a:effectLst>
              </a:rPr>
              <a:t>:</a:t>
            </a:r>
          </a:p>
          <a:p>
            <a:r>
              <a:rPr lang="zh-TW" altLang="en-US" sz="6600" b="1" dirty="0" smtClean="0">
                <a:solidFill>
                  <a:schemeClr val="bg1"/>
                </a:solidFill>
                <a:effectLst>
                  <a:outerShdw blurRad="38100" dist="38100" dir="2700000" algn="tl">
                    <a:srgbClr val="000000">
                      <a:alpha val="43137"/>
                    </a:srgbClr>
                  </a:outerShdw>
                </a:effectLst>
              </a:rPr>
              <a:t>感知器 </a:t>
            </a: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85054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185" y="266272"/>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14980" y="1273797"/>
            <a:ext cx="8188649" cy="4303219"/>
          </a:xfrm>
          <a:prstGeom prst="rect">
            <a:avLst/>
          </a:prstGeom>
        </p:spPr>
      </p:pic>
    </p:spTree>
    <p:extLst>
      <p:ext uri="{BB962C8B-B14F-4D97-AF65-F5344CB8AC3E}">
        <p14:creationId xmlns:p14="http://schemas.microsoft.com/office/powerpoint/2010/main" val="7118013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203051"/>
            <a:ext cx="1378496" cy="796950"/>
          </a:xfrm>
        </p:spPr>
        <p:txBody>
          <a:bodyPr/>
          <a:lstStyle/>
          <a:p>
            <a:pPr algn="l"/>
            <a:r>
              <a:rPr lang="zh-TW" altLang="en-US" dirty="0" smtClean="0"/>
              <a:t>問</a:t>
            </a:r>
            <a:r>
              <a:rPr lang="zh-TW" altLang="en-US" dirty="0"/>
              <a:t>題</a:t>
            </a:r>
          </a:p>
        </p:txBody>
      </p:sp>
      <p:sp>
        <p:nvSpPr>
          <p:cNvPr id="3" name="內容版面配置區 2"/>
          <p:cNvSpPr>
            <a:spLocks noGrp="1"/>
          </p:cNvSpPr>
          <p:nvPr>
            <p:ph idx="1"/>
          </p:nvPr>
        </p:nvSpPr>
        <p:spPr/>
        <p:txBody>
          <a:bodyPr/>
          <a:lstStyle/>
          <a:p>
            <a:r>
              <a:rPr lang="zh-TW" altLang="en-US" dirty="0" smtClean="0"/>
              <a:t>輸入</a:t>
            </a:r>
            <a:endParaRPr lang="en-US" altLang="zh-TW" dirty="0" smtClean="0"/>
          </a:p>
          <a:p>
            <a:endParaRPr lang="en-US" altLang="zh-TW" dirty="0"/>
          </a:p>
          <a:p>
            <a:r>
              <a:rPr lang="zh-TW" altLang="en-US" dirty="0" smtClean="0"/>
              <a:t>輸出</a:t>
            </a:r>
            <a:endParaRPr lang="en-US" altLang="zh-TW" dirty="0" smtClean="0"/>
          </a:p>
          <a:p>
            <a:endParaRPr lang="en-US" altLang="zh-TW" dirty="0"/>
          </a:p>
          <a:p>
            <a:r>
              <a:rPr lang="zh-TW" altLang="en-US" dirty="0" smtClean="0"/>
              <a:t>模型</a:t>
            </a:r>
            <a:r>
              <a:rPr lang="en-US" altLang="zh-TW" dirty="0" smtClean="0"/>
              <a:t>:</a:t>
            </a:r>
          </a:p>
          <a:p>
            <a:pPr marL="0" indent="0">
              <a:buNone/>
            </a:pPr>
            <a:r>
              <a:rPr lang="zh-TW" altLang="en-US" b="1" dirty="0" smtClean="0">
                <a:effectLst>
                  <a:outerShdw blurRad="38100" dist="38100" dir="2700000" algn="tl">
                    <a:srgbClr val="000000">
                      <a:alpha val="43137"/>
                    </a:srgbClr>
                  </a:outerShdw>
                </a:effectLst>
              </a:rPr>
              <a:t>　感知</a:t>
            </a:r>
            <a:r>
              <a:rPr lang="zh-TW" altLang="en-US" b="1" dirty="0">
                <a:effectLst>
                  <a:outerShdw blurRad="38100" dist="38100" dir="2700000" algn="tl">
                    <a:srgbClr val="000000">
                      <a:alpha val="43137"/>
                    </a:srgbClr>
                  </a:outerShdw>
                </a:effectLst>
              </a:rPr>
              <a:t>機 </a:t>
            </a:r>
            <a:r>
              <a:rPr lang="en-US" altLang="zh-TW" b="1" dirty="0" smtClean="0">
                <a:effectLst>
                  <a:outerShdw blurRad="38100" dist="38100" dir="2700000" algn="tl">
                    <a:srgbClr val="000000">
                      <a:alpha val="43137"/>
                    </a:srgbClr>
                  </a:outerShdw>
                </a:effectLst>
              </a:rPr>
              <a:t>perceptron</a:t>
            </a:r>
          </a:p>
          <a:p>
            <a:pPr marL="0" indent="0">
              <a:buNone/>
            </a:pP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　類</a:t>
            </a:r>
            <a:r>
              <a:rPr lang="zh-TW" altLang="en-US" dirty="0">
                <a:sym typeface="Wingdings" panose="05000000000000000000" pitchFamily="2" charset="2"/>
              </a:rPr>
              <a:t>神經網路</a:t>
            </a:r>
            <a:r>
              <a:rPr lang="en-US" altLang="zh-TW" b="1" dirty="0" smtClean="0">
                <a:solidFill>
                  <a:srgbClr val="00B050"/>
                </a:solidFill>
                <a:effectLst>
                  <a:outerShdw blurRad="38100" dist="38100" dir="2700000" algn="tl">
                    <a:srgbClr val="000000">
                      <a:alpha val="43137"/>
                    </a:srgbClr>
                  </a:outerShdw>
                </a:effectLst>
              </a:rPr>
              <a:t>Artificial</a:t>
            </a:r>
            <a:r>
              <a:rPr lang="en-US" altLang="zh-TW" b="1" dirty="0" smtClean="0">
                <a:solidFill>
                  <a:srgbClr val="FF0000"/>
                </a:solidFill>
                <a:effectLst>
                  <a:outerShdw blurRad="38100" dist="38100" dir="2700000" algn="tl">
                    <a:srgbClr val="000000">
                      <a:alpha val="43137"/>
                    </a:srgbClr>
                  </a:outerShdw>
                </a:effectLst>
              </a:rPr>
              <a:t> </a:t>
            </a:r>
            <a:r>
              <a:rPr lang="en-US" altLang="zh-TW" b="1" dirty="0">
                <a:solidFill>
                  <a:srgbClr val="FF0000"/>
                </a:solidFill>
                <a:effectLst>
                  <a:outerShdw blurRad="38100" dist="38100" dir="2700000" algn="tl">
                    <a:srgbClr val="000000">
                      <a:alpha val="43137"/>
                    </a:srgbClr>
                  </a:outerShdw>
                </a:effectLst>
              </a:rPr>
              <a:t>neural network</a:t>
            </a:r>
            <a:r>
              <a:rPr lang="en-US" altLang="zh-TW" b="1" dirty="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a:p>
            <a:endParaRPr lang="zh-TW" altLang="en-US" b="1" dirty="0">
              <a:effectLst>
                <a:outerShdw blurRad="38100" dist="38100" dir="2700000" algn="tl">
                  <a:srgbClr val="000000">
                    <a:alpha val="43137"/>
                  </a:srgbClr>
                </a:outerShdw>
              </a:effectLst>
            </a:endParaRPr>
          </a:p>
          <a:p>
            <a:endParaRPr lang="zh-TW" altLang="en-US" dirty="0"/>
          </a:p>
        </p:txBody>
      </p:sp>
      <p:pic>
        <p:nvPicPr>
          <p:cNvPr id="4" name="圖片 3"/>
          <p:cNvPicPr>
            <a:picLocks noChangeAspect="1"/>
          </p:cNvPicPr>
          <p:nvPr/>
        </p:nvPicPr>
        <p:blipFill>
          <a:blip r:embed="rId2"/>
          <a:stretch>
            <a:fillRect/>
          </a:stretch>
        </p:blipFill>
        <p:spPr>
          <a:xfrm>
            <a:off x="2087724" y="1235447"/>
            <a:ext cx="4968552" cy="2611912"/>
          </a:xfrm>
          <a:prstGeom prst="rect">
            <a:avLst/>
          </a:prstGeom>
        </p:spPr>
      </p:pic>
    </p:spTree>
    <p:extLst>
      <p:ext uri="{BB962C8B-B14F-4D97-AF65-F5344CB8AC3E}">
        <p14:creationId xmlns:p14="http://schemas.microsoft.com/office/powerpoint/2010/main" val="4267408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616145"/>
          </a:xfrm>
        </p:spPr>
        <p:txBody>
          <a:bodyPr>
            <a:normAutofit fontScale="90000"/>
          </a:bodyPr>
          <a:lstStyle/>
          <a:p>
            <a:pPr algn="l"/>
            <a:r>
              <a:rPr lang="zh-TW" altLang="en-US" b="1" dirty="0">
                <a:effectLst>
                  <a:outerShdw blurRad="38100" dist="38100" dir="2700000" algn="tl">
                    <a:srgbClr val="000000">
                      <a:alpha val="43137"/>
                    </a:srgbClr>
                  </a:outerShdw>
                </a:effectLst>
              </a:rPr>
              <a:t>神經網路</a:t>
            </a:r>
            <a:endParaRPr lang="zh-TW" altLang="en-US" dirty="0"/>
          </a:p>
        </p:txBody>
      </p:sp>
      <p:pic>
        <p:nvPicPr>
          <p:cNvPr id="4" name="內容版面配置區 3"/>
          <p:cNvPicPr>
            <a:picLocks noGrp="1" noChangeAspect="1"/>
          </p:cNvPicPr>
          <p:nvPr>
            <p:ph idx="1"/>
          </p:nvPr>
        </p:nvPicPr>
        <p:blipFill rotWithShape="1">
          <a:blip r:embed="rId2"/>
          <a:srcRect l="13508"/>
          <a:stretch/>
        </p:blipFill>
        <p:spPr>
          <a:xfrm>
            <a:off x="0" y="1886900"/>
            <a:ext cx="4432215" cy="2590800"/>
          </a:xfrm>
          <a:prstGeom prst="rect">
            <a:avLst/>
          </a:prstGeom>
        </p:spPr>
      </p:pic>
      <p:sp>
        <p:nvSpPr>
          <p:cNvPr id="5" name="矩形 4"/>
          <p:cNvSpPr/>
          <p:nvPr/>
        </p:nvSpPr>
        <p:spPr>
          <a:xfrm>
            <a:off x="115201" y="6435723"/>
            <a:ext cx="6994181" cy="369332"/>
          </a:xfrm>
          <a:prstGeom prst="rect">
            <a:avLst/>
          </a:prstGeom>
        </p:spPr>
        <p:txBody>
          <a:bodyPr wrap="square">
            <a:spAutoFit/>
          </a:bodyPr>
          <a:lstStyle/>
          <a:p>
            <a:r>
              <a:rPr lang="en-US" altLang="zh-TW" dirty="0"/>
              <a:t>https://</a:t>
            </a:r>
            <a:r>
              <a:rPr lang="en-US" altLang="zh-TW" dirty="0" smtClean="0"/>
              <a:t>ithelp.ithome.com.tw/articles/10191528</a:t>
            </a:r>
            <a:endParaRPr lang="zh-TW" altLang="en-US" dirty="0"/>
          </a:p>
        </p:txBody>
      </p:sp>
      <p:sp>
        <p:nvSpPr>
          <p:cNvPr id="6" name="矩形 5"/>
          <p:cNvSpPr/>
          <p:nvPr/>
        </p:nvSpPr>
        <p:spPr>
          <a:xfrm>
            <a:off x="3612292" y="890783"/>
            <a:ext cx="4572000" cy="923330"/>
          </a:xfrm>
          <a:prstGeom prst="rect">
            <a:avLst/>
          </a:prstGeom>
        </p:spPr>
        <p:txBody>
          <a:bodyPr>
            <a:spAutoFit/>
          </a:bodyPr>
          <a:lstStyle/>
          <a:p>
            <a:r>
              <a:rPr lang="zh-TW" altLang="en-US" dirty="0"/>
              <a:t>生物神經系統的結構，神經元</a:t>
            </a:r>
            <a:r>
              <a:rPr lang="en-US" altLang="zh-TW" dirty="0"/>
              <a:t>(Neuron)</a:t>
            </a:r>
            <a:r>
              <a:rPr lang="zh-TW" altLang="en-US" dirty="0"/>
              <a:t>之間互相連結，由外部神經元接收信號，再層層傳導至其他神經元，最後作出反應的過程</a:t>
            </a:r>
          </a:p>
        </p:txBody>
      </p:sp>
      <p:pic>
        <p:nvPicPr>
          <p:cNvPr id="7" name="圖片 6"/>
          <p:cNvPicPr>
            <a:picLocks noChangeAspect="1"/>
          </p:cNvPicPr>
          <p:nvPr/>
        </p:nvPicPr>
        <p:blipFill>
          <a:blip r:embed="rId3"/>
          <a:stretch>
            <a:fillRect/>
          </a:stretch>
        </p:blipFill>
        <p:spPr>
          <a:xfrm>
            <a:off x="3961757" y="2010324"/>
            <a:ext cx="4692993" cy="3982340"/>
          </a:xfrm>
          <a:prstGeom prst="rect">
            <a:avLst/>
          </a:prstGeom>
        </p:spPr>
      </p:pic>
      <p:sp>
        <p:nvSpPr>
          <p:cNvPr id="8" name="矩形 7"/>
          <p:cNvSpPr/>
          <p:nvPr/>
        </p:nvSpPr>
        <p:spPr>
          <a:xfrm>
            <a:off x="628650" y="1296039"/>
            <a:ext cx="1649234" cy="369332"/>
          </a:xfrm>
          <a:prstGeom prst="rect">
            <a:avLst/>
          </a:prstGeom>
        </p:spPr>
        <p:txBody>
          <a:bodyPr wrap="none">
            <a:spAutoFit/>
          </a:bodyPr>
          <a:lstStyle/>
          <a:p>
            <a:r>
              <a:rPr lang="en-US" altLang="zh-TW" b="1" dirty="0">
                <a:solidFill>
                  <a:srgbClr val="FF0000"/>
                </a:solidFill>
                <a:effectLst>
                  <a:outerShdw blurRad="38100" dist="38100" dir="2700000" algn="tl">
                    <a:srgbClr val="000000">
                      <a:alpha val="43137"/>
                    </a:srgbClr>
                  </a:outerShdw>
                </a:effectLst>
              </a:rPr>
              <a:t>neural network</a:t>
            </a:r>
            <a:endParaRPr lang="zh-TW"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453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3440842" cy="549274"/>
          </a:xfrm>
        </p:spPr>
        <p:txBody>
          <a:bodyPr>
            <a:normAutofit fontScale="90000"/>
          </a:bodyPr>
          <a:lstStyle/>
          <a:p>
            <a:r>
              <a:rPr lang="zh-TW" altLang="en-US" dirty="0" smtClean="0"/>
              <a:t>確認套件版本</a:t>
            </a:r>
            <a:endParaRPr lang="zh-TW" altLang="en-US" dirty="0"/>
          </a:p>
        </p:txBody>
      </p:sp>
      <p:sp>
        <p:nvSpPr>
          <p:cNvPr id="3" name="內容版面配置區 2"/>
          <p:cNvSpPr>
            <a:spLocks noGrp="1"/>
          </p:cNvSpPr>
          <p:nvPr>
            <p:ph idx="1"/>
          </p:nvPr>
        </p:nvSpPr>
        <p:spPr>
          <a:xfrm>
            <a:off x="899592" y="1556792"/>
            <a:ext cx="7886700" cy="3772504"/>
          </a:xfrm>
        </p:spPr>
        <p:txBody>
          <a:bodyPr>
            <a:normAutofit fontScale="70000" lnSpcReduction="20000"/>
          </a:bodyPr>
          <a:lstStyle/>
          <a:p>
            <a:pPr marL="0" indent="0">
              <a:buNone/>
            </a:pPr>
            <a:r>
              <a:rPr lang="en-US" altLang="zh-TW" dirty="0"/>
              <a:t>import pandas as </a:t>
            </a:r>
            <a:r>
              <a:rPr lang="en-US" altLang="zh-TW" dirty="0" err="1"/>
              <a:t>pd</a:t>
            </a:r>
            <a:endParaRPr lang="en-US" altLang="zh-TW" dirty="0"/>
          </a:p>
          <a:p>
            <a:pPr marL="0" indent="0">
              <a:buNone/>
            </a:pPr>
            <a:r>
              <a:rPr lang="en-US" altLang="zh-TW" dirty="0" smtClean="0"/>
              <a:t>print(“pandas </a:t>
            </a:r>
            <a:r>
              <a:rPr lang="en-US" altLang="zh-TW" dirty="0"/>
              <a:t>version: %</a:t>
            </a:r>
            <a:r>
              <a:rPr lang="en-US" altLang="zh-TW" dirty="0" smtClean="0"/>
              <a:t>s”</a:t>
            </a:r>
            <a:r>
              <a:rPr lang="zh-TW" altLang="en-US" dirty="0" smtClean="0"/>
              <a:t> </a:t>
            </a:r>
            <a:r>
              <a:rPr lang="en-US" altLang="zh-TW" dirty="0" smtClean="0"/>
              <a:t>% </a:t>
            </a:r>
            <a:r>
              <a:rPr lang="en-US" altLang="zh-TW" dirty="0" err="1"/>
              <a:t>pd</a:t>
            </a:r>
            <a:r>
              <a:rPr lang="en-US" altLang="zh-TW" dirty="0"/>
              <a:t>.__version__)</a:t>
            </a:r>
          </a:p>
          <a:p>
            <a:pPr marL="0" indent="0">
              <a:buNone/>
            </a:pPr>
            <a:endParaRPr lang="en-US" altLang="zh-TW" dirty="0" smtClean="0"/>
          </a:p>
          <a:p>
            <a:pPr marL="0" indent="0">
              <a:buNone/>
            </a:pPr>
            <a:r>
              <a:rPr lang="en-US" altLang="zh-TW" dirty="0" smtClean="0"/>
              <a:t>import </a:t>
            </a:r>
            <a:r>
              <a:rPr lang="en-US" altLang="zh-TW" dirty="0" err="1"/>
              <a:t>matplotlib</a:t>
            </a:r>
            <a:endParaRPr lang="en-US" altLang="zh-TW" dirty="0"/>
          </a:p>
          <a:p>
            <a:pPr marL="0" indent="0">
              <a:buNone/>
            </a:pPr>
            <a:r>
              <a:rPr lang="en-US" altLang="zh-TW" dirty="0"/>
              <a:t>print("</a:t>
            </a:r>
            <a:r>
              <a:rPr lang="en-US" altLang="zh-TW" dirty="0" err="1"/>
              <a:t>matplotlib</a:t>
            </a:r>
            <a:r>
              <a:rPr lang="en-US" altLang="zh-TW" dirty="0"/>
              <a:t> version: %s" % </a:t>
            </a:r>
            <a:r>
              <a:rPr lang="en-US" altLang="zh-TW" dirty="0" err="1"/>
              <a:t>matplotlib</a:t>
            </a:r>
            <a:r>
              <a:rPr lang="en-US" altLang="zh-TW" dirty="0"/>
              <a:t>.__version__)</a:t>
            </a:r>
          </a:p>
          <a:p>
            <a:pPr marL="0" indent="0">
              <a:buNone/>
            </a:pPr>
            <a:endParaRPr lang="en-US" altLang="zh-TW" dirty="0" smtClean="0"/>
          </a:p>
          <a:p>
            <a:pPr marL="0" indent="0">
              <a:buNone/>
            </a:pPr>
            <a:r>
              <a:rPr lang="en-US" altLang="zh-TW" dirty="0" smtClean="0"/>
              <a:t>import </a:t>
            </a:r>
            <a:r>
              <a:rPr lang="en-US" altLang="zh-TW" dirty="0" err="1"/>
              <a:t>numpy</a:t>
            </a:r>
            <a:r>
              <a:rPr lang="en-US" altLang="zh-TW" dirty="0"/>
              <a:t> as np</a:t>
            </a:r>
          </a:p>
          <a:p>
            <a:pPr marL="0" indent="0">
              <a:buNone/>
            </a:pPr>
            <a:r>
              <a:rPr lang="en-US" altLang="zh-TW" dirty="0"/>
              <a:t>print("</a:t>
            </a:r>
            <a:r>
              <a:rPr lang="en-US" altLang="zh-TW" dirty="0" err="1"/>
              <a:t>numpy</a:t>
            </a:r>
            <a:r>
              <a:rPr lang="en-US" altLang="zh-TW" dirty="0"/>
              <a:t> version: %s" % </a:t>
            </a:r>
            <a:r>
              <a:rPr lang="en-US" altLang="zh-TW" dirty="0" err="1"/>
              <a:t>np.__version</a:t>
            </a:r>
            <a:r>
              <a:rPr lang="en-US" altLang="zh-TW" dirty="0"/>
              <a:t>__)</a:t>
            </a:r>
          </a:p>
          <a:p>
            <a:pPr marL="0" indent="0">
              <a:buNone/>
            </a:pPr>
            <a:endParaRPr lang="en-US" altLang="zh-TW" dirty="0" smtClean="0"/>
          </a:p>
          <a:p>
            <a:pPr marL="0" indent="0">
              <a:buNone/>
            </a:pPr>
            <a:r>
              <a:rPr lang="en-US" altLang="zh-TW" dirty="0" smtClean="0"/>
              <a:t>import </a:t>
            </a:r>
            <a:r>
              <a:rPr lang="en-US" altLang="zh-TW" dirty="0" err="1"/>
              <a:t>sklearn</a:t>
            </a:r>
            <a:endParaRPr lang="en-US" altLang="zh-TW" dirty="0"/>
          </a:p>
          <a:p>
            <a:pPr marL="0" indent="0">
              <a:buNone/>
            </a:pPr>
            <a:r>
              <a:rPr lang="en-US" altLang="zh-TW" dirty="0"/>
              <a:t>print("</a:t>
            </a:r>
            <a:r>
              <a:rPr lang="en-US" altLang="zh-TW" dirty="0" err="1"/>
              <a:t>scikit</a:t>
            </a:r>
            <a:r>
              <a:rPr lang="en-US" altLang="zh-TW" dirty="0"/>
              <a:t>-learn version: %s" % </a:t>
            </a:r>
            <a:r>
              <a:rPr lang="en-US" altLang="zh-TW" dirty="0" err="1"/>
              <a:t>sklearn</a:t>
            </a:r>
            <a:r>
              <a:rPr lang="en-US" altLang="zh-TW" dirty="0"/>
              <a:t>.__version__)</a:t>
            </a:r>
            <a:endParaRPr lang="zh-TW" altLang="en-US" dirty="0"/>
          </a:p>
        </p:txBody>
      </p:sp>
    </p:spTree>
    <p:extLst>
      <p:ext uri="{BB962C8B-B14F-4D97-AF65-F5344CB8AC3E}">
        <p14:creationId xmlns:p14="http://schemas.microsoft.com/office/powerpoint/2010/main" val="32398622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b/bd/Complete_neuron_cell_diagram_zh.svg/1280px-Complete_neuron_cell_diagram_zh.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56" y="571056"/>
            <a:ext cx="7084328" cy="515274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00936" y="5905155"/>
            <a:ext cx="4053867" cy="369332"/>
          </a:xfrm>
          <a:prstGeom prst="rect">
            <a:avLst/>
          </a:prstGeom>
        </p:spPr>
        <p:txBody>
          <a:bodyPr wrap="none">
            <a:spAutoFit/>
          </a:bodyPr>
          <a:lstStyle/>
          <a:p>
            <a:r>
              <a:rPr lang="en-US" altLang="zh-TW" dirty="0"/>
              <a:t>https://en.wikipedia.org/wiki/Perceptron</a:t>
            </a:r>
            <a:endParaRPr lang="zh-TW" altLang="en-US" dirty="0"/>
          </a:p>
        </p:txBody>
      </p:sp>
    </p:spTree>
    <p:extLst>
      <p:ext uri="{BB962C8B-B14F-4D97-AF65-F5344CB8AC3E}">
        <p14:creationId xmlns:p14="http://schemas.microsoft.com/office/powerpoint/2010/main" val="1033650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smtClean="0"/>
              <a:t>模型化</a:t>
            </a:r>
            <a:r>
              <a:rPr lang="en-US" altLang="zh-TW" dirty="0" smtClean="0">
                <a:sym typeface="Wingdings" panose="05000000000000000000" pitchFamily="2" charset="2"/>
              </a:rPr>
              <a:t></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69372" y="2390906"/>
            <a:ext cx="6433622" cy="3711124"/>
          </a:xfrm>
          <a:prstGeom prst="rect">
            <a:avLst/>
          </a:prstGeom>
        </p:spPr>
      </p:pic>
      <p:sp>
        <p:nvSpPr>
          <p:cNvPr id="5" name="矩形 4"/>
          <p:cNvSpPr/>
          <p:nvPr/>
        </p:nvSpPr>
        <p:spPr>
          <a:xfrm>
            <a:off x="2510391" y="1807390"/>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3472346" y="508193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5482281" y="250623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8" name="矩形 7"/>
          <p:cNvSpPr/>
          <p:nvPr/>
        </p:nvSpPr>
        <p:spPr>
          <a:xfrm>
            <a:off x="4989090" y="1077782"/>
            <a:ext cx="3799886"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感知機 </a:t>
            </a:r>
            <a:r>
              <a:rPr lang="en-US" altLang="zh-TW" sz="3600" b="1" dirty="0" smtClean="0">
                <a:effectLst>
                  <a:outerShdw blurRad="38100" dist="38100" dir="2700000" algn="tl">
                    <a:srgbClr val="000000">
                      <a:alpha val="43137"/>
                    </a:srgbClr>
                  </a:outerShdw>
                </a:effectLst>
              </a:rPr>
              <a:t>perceptron</a:t>
            </a:r>
            <a:endParaRPr lang="zh-TW" altLang="en-US" sz="3600" b="1" dirty="0">
              <a:effectLst>
                <a:outerShdw blurRad="38100" dist="38100" dir="2700000" algn="tl">
                  <a:srgbClr val="000000">
                    <a:alpha val="43137"/>
                  </a:srgbClr>
                </a:outerShdw>
              </a:effectLst>
            </a:endParaRPr>
          </a:p>
        </p:txBody>
      </p:sp>
      <p:sp>
        <p:nvSpPr>
          <p:cNvPr id="9" name="矩形 8"/>
          <p:cNvSpPr/>
          <p:nvPr/>
        </p:nvSpPr>
        <p:spPr>
          <a:xfrm>
            <a:off x="2477440" y="172737"/>
            <a:ext cx="3099951" cy="369332"/>
          </a:xfrm>
          <a:prstGeom prst="rect">
            <a:avLst/>
          </a:prstGeom>
        </p:spPr>
        <p:txBody>
          <a:bodyPr wrap="none">
            <a:spAutoFit/>
          </a:bodyPr>
          <a:lstStyle/>
          <a:p>
            <a:r>
              <a:rPr lang="en-US" altLang="zh-TW" b="1" dirty="0">
                <a:solidFill>
                  <a:srgbClr val="00B050"/>
                </a:solidFill>
                <a:effectLst>
                  <a:outerShdw blurRad="38100" dist="38100" dir="2700000" algn="tl">
                    <a:srgbClr val="000000">
                      <a:alpha val="43137"/>
                    </a:srgbClr>
                  </a:outerShdw>
                </a:effectLst>
              </a:rPr>
              <a:t>Artificial</a:t>
            </a:r>
            <a:r>
              <a:rPr lang="en-US" altLang="zh-TW" b="1" dirty="0">
                <a:solidFill>
                  <a:srgbClr val="FF0000"/>
                </a:solidFill>
                <a:effectLst>
                  <a:outerShdw blurRad="38100" dist="38100" dir="2700000" algn="tl">
                    <a:srgbClr val="000000">
                      <a:alpha val="43137"/>
                    </a:srgbClr>
                  </a:outerShdw>
                </a:effectLst>
              </a:rPr>
              <a:t> neural </a:t>
            </a:r>
            <a:r>
              <a:rPr lang="en-US" altLang="zh-TW" b="1" dirty="0" smtClean="0">
                <a:solidFill>
                  <a:srgbClr val="FF0000"/>
                </a:solidFill>
                <a:effectLst>
                  <a:outerShdw blurRad="38100" dist="38100" dir="2700000" algn="tl">
                    <a:srgbClr val="000000">
                      <a:alpha val="43137"/>
                    </a:srgbClr>
                  </a:outerShdw>
                </a:effectLst>
              </a:rPr>
              <a:t>network</a:t>
            </a:r>
            <a:r>
              <a:rPr lang="en-US" altLang="zh-TW" b="1" dirty="0" smtClean="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3"/>
          <a:stretch>
            <a:fillRect/>
          </a:stretch>
        </p:blipFill>
        <p:spPr>
          <a:xfrm>
            <a:off x="5182681" y="4631996"/>
            <a:ext cx="3412703" cy="1638531"/>
          </a:xfrm>
          <a:prstGeom prst="rect">
            <a:avLst/>
          </a:prstGeom>
        </p:spPr>
      </p:pic>
    </p:spTree>
    <p:extLst>
      <p:ext uri="{BB962C8B-B14F-4D97-AF65-F5344CB8AC3E}">
        <p14:creationId xmlns:p14="http://schemas.microsoft.com/office/powerpoint/2010/main" val="31607948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激活函數</a:t>
            </a:r>
            <a:r>
              <a:rPr lang="en-US" altLang="zh-TW" dirty="0"/>
              <a:t>:Activation </a:t>
            </a:r>
            <a:r>
              <a:rPr lang="en-US" altLang="zh-TW" dirty="0" smtClean="0"/>
              <a:t>function</a:t>
            </a:r>
            <a:br>
              <a:rPr lang="en-US" altLang="zh-TW" dirty="0" smtClean="0"/>
            </a:br>
            <a:r>
              <a:rPr lang="en-US" altLang="zh-TW" dirty="0" smtClean="0"/>
              <a:t>Step Function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389363" y="1764978"/>
            <a:ext cx="5835222" cy="4368080"/>
          </a:xfrm>
          <a:prstGeom prst="rect">
            <a:avLst/>
          </a:prstGeom>
        </p:spPr>
      </p:pic>
    </p:spTree>
    <p:extLst>
      <p:ext uri="{BB962C8B-B14F-4D97-AF65-F5344CB8AC3E}">
        <p14:creationId xmlns:p14="http://schemas.microsoft.com/office/powerpoint/2010/main" val="2156573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激活函數</a:t>
            </a:r>
            <a:r>
              <a:rPr lang="en-US" altLang="zh-TW" dirty="0"/>
              <a:t>:Activation function</a:t>
            </a:r>
            <a:r>
              <a:rPr lang="en-US" altLang="zh-TW" dirty="0" smtClean="0"/>
              <a:t/>
            </a:r>
            <a:br>
              <a:rPr lang="en-US" altLang="zh-TW" dirty="0" smtClean="0"/>
            </a:br>
            <a:r>
              <a:rPr lang="en-US" altLang="zh-TW" dirty="0" smtClean="0"/>
              <a:t>Sigmoid function</a:t>
            </a:r>
            <a:endParaRPr lang="zh-TW" altLang="en-US" dirty="0"/>
          </a:p>
        </p:txBody>
      </p:sp>
      <p:pic>
        <p:nvPicPr>
          <p:cNvPr id="8" name="內容版面配置區 7"/>
          <p:cNvPicPr>
            <a:picLocks noGrp="1" noChangeAspect="1"/>
          </p:cNvPicPr>
          <p:nvPr>
            <p:ph idx="1"/>
          </p:nvPr>
        </p:nvPicPr>
        <p:blipFill rotWithShape="1">
          <a:blip r:embed="rId2"/>
          <a:srcRect b="1277"/>
          <a:stretch/>
        </p:blipFill>
        <p:spPr>
          <a:xfrm>
            <a:off x="628650" y="1823980"/>
            <a:ext cx="7944293" cy="3818940"/>
          </a:xfrm>
          <a:prstGeom prst="rect">
            <a:avLst/>
          </a:prstGeom>
        </p:spPr>
      </p:pic>
      <p:sp>
        <p:nvSpPr>
          <p:cNvPr id="9" name="矩形 8"/>
          <p:cNvSpPr/>
          <p:nvPr/>
        </p:nvSpPr>
        <p:spPr>
          <a:xfrm>
            <a:off x="819664" y="6005554"/>
            <a:ext cx="4864443" cy="369332"/>
          </a:xfrm>
          <a:prstGeom prst="rect">
            <a:avLst/>
          </a:prstGeom>
        </p:spPr>
        <p:txBody>
          <a:bodyPr wrap="square">
            <a:spAutoFit/>
          </a:bodyPr>
          <a:lstStyle/>
          <a:p>
            <a:r>
              <a:rPr lang="en-US" altLang="zh-TW" dirty="0"/>
              <a:t>https://en.wikipedia.org/wiki/Sigmoid_function</a:t>
            </a:r>
            <a:endParaRPr lang="zh-TW" altLang="en-US" dirty="0"/>
          </a:p>
        </p:txBody>
      </p:sp>
    </p:spTree>
    <p:extLst>
      <p:ext uri="{BB962C8B-B14F-4D97-AF65-F5344CB8AC3E}">
        <p14:creationId xmlns:p14="http://schemas.microsoft.com/office/powerpoint/2010/main" val="1531379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9753" y="282747"/>
            <a:ext cx="7886700" cy="541036"/>
          </a:xfrm>
        </p:spPr>
        <p:txBody>
          <a:bodyPr>
            <a:normAutofit fontScale="90000"/>
          </a:bodyPr>
          <a:lstStyle/>
          <a:p>
            <a:r>
              <a:rPr lang="zh-TW" altLang="en-US" dirty="0" smtClean="0"/>
              <a:t>各種激</a:t>
            </a:r>
            <a:r>
              <a:rPr lang="zh-TW" altLang="en-US" dirty="0"/>
              <a:t>活函數</a:t>
            </a:r>
            <a:r>
              <a:rPr lang="en-US" altLang="zh-TW" dirty="0"/>
              <a:t>:Activation </a:t>
            </a:r>
            <a:r>
              <a:rPr lang="en-US" altLang="zh-TW" dirty="0" smtClean="0"/>
              <a:t>function</a:t>
            </a:r>
            <a:endParaRPr lang="zh-TW" altLang="en-US" dirty="0"/>
          </a:p>
        </p:txBody>
      </p:sp>
      <p:pic>
        <p:nvPicPr>
          <p:cNvPr id="3" name="圖片 2"/>
          <p:cNvPicPr>
            <a:picLocks noChangeAspect="1"/>
          </p:cNvPicPr>
          <p:nvPr/>
        </p:nvPicPr>
        <p:blipFill>
          <a:blip r:embed="rId2"/>
          <a:stretch>
            <a:fillRect/>
          </a:stretch>
        </p:blipFill>
        <p:spPr>
          <a:xfrm>
            <a:off x="642744" y="2844252"/>
            <a:ext cx="8006791" cy="3548567"/>
          </a:xfrm>
          <a:prstGeom prst="rect">
            <a:avLst/>
          </a:prstGeom>
        </p:spPr>
      </p:pic>
      <p:pic>
        <p:nvPicPr>
          <p:cNvPr id="6" name="圖片 5"/>
          <p:cNvPicPr>
            <a:picLocks noChangeAspect="1"/>
          </p:cNvPicPr>
          <p:nvPr/>
        </p:nvPicPr>
        <p:blipFill>
          <a:blip r:embed="rId3"/>
          <a:stretch>
            <a:fillRect/>
          </a:stretch>
        </p:blipFill>
        <p:spPr>
          <a:xfrm>
            <a:off x="2231459" y="852460"/>
            <a:ext cx="2414681" cy="1806595"/>
          </a:xfrm>
          <a:prstGeom prst="rect">
            <a:avLst/>
          </a:prstGeom>
        </p:spPr>
      </p:pic>
    </p:spTree>
    <p:extLst>
      <p:ext uri="{BB962C8B-B14F-4D97-AF65-F5344CB8AC3E}">
        <p14:creationId xmlns:p14="http://schemas.microsoft.com/office/powerpoint/2010/main" val="1017297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感知器</a:t>
            </a:r>
            <a:r>
              <a:rPr lang="en-US" altLang="zh-TW" dirty="0"/>
              <a:t>Perceptron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51059" y="1922526"/>
            <a:ext cx="7003322" cy="3786295"/>
          </a:xfrm>
          <a:prstGeom prst="rect">
            <a:avLst/>
          </a:prstGeom>
        </p:spPr>
      </p:pic>
    </p:spTree>
    <p:extLst>
      <p:ext uri="{BB962C8B-B14F-4D97-AF65-F5344CB8AC3E}">
        <p14:creationId xmlns:p14="http://schemas.microsoft.com/office/powerpoint/2010/main" val="3114515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185" y="266272"/>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14980" y="1273797"/>
            <a:ext cx="8188649" cy="4303219"/>
          </a:xfrm>
          <a:prstGeom prst="rect">
            <a:avLst/>
          </a:prstGeom>
        </p:spPr>
      </p:pic>
    </p:spTree>
    <p:extLst>
      <p:ext uri="{BB962C8B-B14F-4D97-AF65-F5344CB8AC3E}">
        <p14:creationId xmlns:p14="http://schemas.microsoft.com/office/powerpoint/2010/main" val="3210179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7" name="矩形 6"/>
          <p:cNvSpPr/>
          <p:nvPr/>
        </p:nvSpPr>
        <p:spPr>
          <a:xfrm>
            <a:off x="275968" y="510904"/>
            <a:ext cx="4304270"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a:t>
            </a:r>
            <a:r>
              <a:rPr lang="en-US" altLang="zh-TW" sz="2000" b="1" dirty="0" smtClean="0">
                <a:solidFill>
                  <a:srgbClr val="7030A0"/>
                </a:solidFill>
                <a:effectLst>
                  <a:outerShdw blurRad="38100" dist="38100" dir="2700000" algn="tl">
                    <a:srgbClr val="000000">
                      <a:alpha val="43137"/>
                    </a:srgbClr>
                  </a:outerShdw>
                </a:effectLst>
              </a:rPr>
              <a:t>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AND</a:t>
            </a:r>
            <a:r>
              <a:rPr lang="en-US" altLang="zh-TW" sz="2000" dirty="0" smtClean="0"/>
              <a:t>(x1, x2):</a:t>
            </a:r>
          </a:p>
          <a:p>
            <a:r>
              <a:rPr lang="en-US" altLang="zh-TW" sz="2000" dirty="0" smtClean="0"/>
              <a:t>    x = </a:t>
            </a:r>
            <a:r>
              <a:rPr lang="en-US" altLang="zh-TW" sz="2000" b="1" dirty="0" err="1" smtClean="0">
                <a:solidFill>
                  <a:srgbClr val="7030A0"/>
                </a:solidFill>
                <a:effectLst>
                  <a:outerShdw blurRad="38100" dist="38100" dir="2700000" algn="tl">
                    <a:srgbClr val="000000">
                      <a:alpha val="43137"/>
                    </a:srgbClr>
                  </a:outerShdw>
                </a:effectLst>
              </a:rPr>
              <a:t>np</a:t>
            </a:r>
            <a:r>
              <a:rPr lang="en-US" altLang="zh-TW" sz="2000" dirty="0" err="1" smtClean="0"/>
              <a:t>.array</a:t>
            </a:r>
            <a:r>
              <a:rPr lang="en-US" altLang="zh-TW" sz="2000" dirty="0" smtClean="0"/>
              <a:t>([x1, x2])</a:t>
            </a:r>
          </a:p>
          <a:p>
            <a:r>
              <a:rPr lang="en-US" altLang="zh-TW" sz="2000" dirty="0" smtClean="0"/>
              <a:t>    w = </a:t>
            </a:r>
            <a:r>
              <a:rPr lang="en-US" altLang="zh-TW" sz="2000" b="1" dirty="0" err="1" smtClean="0">
                <a:solidFill>
                  <a:srgbClr val="7030A0"/>
                </a:solidFill>
                <a:effectLst>
                  <a:outerShdw blurRad="38100" dist="38100" dir="2700000" algn="tl">
                    <a:srgbClr val="000000">
                      <a:alpha val="43137"/>
                    </a:srgbClr>
                  </a:outerShdw>
                </a:effectLst>
              </a:rPr>
              <a:t>np</a:t>
            </a:r>
            <a:r>
              <a:rPr lang="en-US" altLang="zh-TW" sz="2000" dirty="0" err="1" smtClean="0"/>
              <a:t>.array</a:t>
            </a:r>
            <a:r>
              <a:rPr lang="en-US" altLang="zh-TW" sz="2000" dirty="0" smtClean="0"/>
              <a:t>([0.5, 0.5])</a:t>
            </a:r>
          </a:p>
          <a:p>
            <a:r>
              <a:rPr lang="en-US" altLang="zh-TW" sz="2000" b="1" dirty="0" smtClean="0"/>
              <a:t>    b = -0.7</a:t>
            </a:r>
          </a:p>
          <a:p>
            <a:r>
              <a:rPr lang="en-US" altLang="zh-TW" sz="2000" dirty="0" smtClean="0"/>
              <a:t>    </a:t>
            </a:r>
            <a:r>
              <a:rPr lang="en-US" altLang="zh-TW" sz="2000" dirty="0" err="1" smtClean="0"/>
              <a:t>tmp</a:t>
            </a:r>
            <a:r>
              <a:rPr lang="en-US" altLang="zh-TW" sz="2000" dirty="0" smtClean="0"/>
              <a:t> = </a:t>
            </a:r>
            <a:r>
              <a:rPr lang="en-US" altLang="zh-TW" sz="2000" b="1" dirty="0" err="1" smtClean="0">
                <a:solidFill>
                  <a:srgbClr val="7030A0"/>
                </a:solidFill>
                <a:effectLst>
                  <a:outerShdw blurRad="38100" dist="38100" dir="2700000" algn="tl">
                    <a:srgbClr val="000000">
                      <a:alpha val="43137"/>
                    </a:srgbClr>
                  </a:outerShdw>
                </a:effectLst>
              </a:rPr>
              <a:t>np</a:t>
            </a:r>
            <a:r>
              <a:rPr lang="en-US" altLang="zh-TW" sz="2000" dirty="0" err="1" smtClean="0"/>
              <a:t>.sum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a:t>
            </a:r>
            <a:r>
              <a:rPr lang="en-US" altLang="zh-TW" sz="2000" b="1" dirty="0" smtClean="0">
                <a:solidFill>
                  <a:srgbClr val="FF0000"/>
                </a:solidFill>
                <a:effectLst>
                  <a:outerShdw blurRad="38100" dist="38100" dir="2700000" algn="tl">
                    <a:srgbClr val="000000">
                      <a:alpha val="43137"/>
                    </a:srgbClr>
                  </a:outerShdw>
                </a:effectLst>
              </a:rPr>
              <a:t>AND</a:t>
            </a:r>
            <a:r>
              <a:rPr lang="en-US" altLang="zh-TW" sz="2000" dirty="0" smtClean="0"/>
              <a:t>(</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pic>
        <p:nvPicPr>
          <p:cNvPr id="6" name="內容版面配置區 5"/>
          <p:cNvPicPr>
            <a:picLocks noGrp="1" noChangeAspect="1"/>
          </p:cNvPicPr>
          <p:nvPr>
            <p:ph idx="1"/>
          </p:nvPr>
        </p:nvPicPr>
        <p:blipFill>
          <a:blip r:embed="rId2"/>
          <a:stretch>
            <a:fillRect/>
          </a:stretch>
        </p:blipFill>
        <p:spPr>
          <a:xfrm>
            <a:off x="3892942" y="365126"/>
            <a:ext cx="4781501" cy="4717960"/>
          </a:xfrm>
          <a:prstGeom prst="rect">
            <a:avLst/>
          </a:prstGeom>
        </p:spPr>
      </p:pic>
      <p:sp>
        <p:nvSpPr>
          <p:cNvPr id="8" name="矩形 7"/>
          <p:cNvSpPr/>
          <p:nvPr/>
        </p:nvSpPr>
        <p:spPr>
          <a:xfrm>
            <a:off x="3989222" y="5965827"/>
            <a:ext cx="4572000" cy="646331"/>
          </a:xfrm>
          <a:prstGeom prst="rect">
            <a:avLst/>
          </a:prstGeom>
        </p:spPr>
        <p:txBody>
          <a:bodyPr>
            <a:spAutoFit/>
          </a:bodyPr>
          <a:lstStyle/>
          <a:p>
            <a:r>
              <a:rPr lang="en-US" altLang="zh-TW" dirty="0"/>
              <a:t>https://github.com/MyDearGreatTeacher/AI4high/blob/master/LogicalGate.ipynb</a:t>
            </a:r>
            <a:endParaRPr lang="zh-TW" altLang="en-US" dirty="0"/>
          </a:p>
        </p:txBody>
      </p:sp>
    </p:spTree>
    <p:extLst>
      <p:ext uri="{BB962C8B-B14F-4D97-AF65-F5344CB8AC3E}">
        <p14:creationId xmlns:p14="http://schemas.microsoft.com/office/powerpoint/2010/main" val="26272971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200329"/>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zh-TW" altLang="en-US" sz="2400" b="1" dirty="0" smtClean="0">
                <a:solidFill>
                  <a:schemeClr val="bg1"/>
                </a:solidFill>
                <a:effectLst>
                  <a:outerShdw blurRad="38100" dist="38100" dir="2700000" algn="tl">
                    <a:srgbClr val="000000">
                      <a:alpha val="43137"/>
                    </a:srgbClr>
                  </a:outerShdw>
                </a:effectLst>
              </a:rPr>
              <a:t>作業</a:t>
            </a:r>
            <a:r>
              <a:rPr lang="en-US" altLang="zh-TW" sz="2400" b="1" dirty="0" smtClean="0">
                <a:solidFill>
                  <a:schemeClr val="bg1"/>
                </a:solidFill>
                <a:effectLst>
                  <a:outerShdw blurRad="38100" dist="38100" dir="2700000" algn="tl">
                    <a:srgbClr val="000000">
                      <a:alpha val="43137"/>
                    </a:srgbClr>
                  </a:outerShdw>
                </a:effectLst>
              </a:rPr>
              <a:t>:</a:t>
            </a:r>
            <a:r>
              <a:rPr lang="zh-TW" altLang="en-US" sz="2400" b="1" dirty="0" smtClean="0">
                <a:solidFill>
                  <a:schemeClr val="bg1"/>
                </a:solidFill>
                <a:effectLst>
                  <a:outerShdw blurRad="38100" dist="38100" dir="2700000" algn="tl">
                    <a:srgbClr val="000000">
                      <a:alpha val="43137"/>
                    </a:srgbClr>
                  </a:outerShdw>
                </a:effectLst>
              </a:rPr>
              <a:t>完成</a:t>
            </a:r>
            <a:r>
              <a:rPr lang="en-US" altLang="zh-TW" sz="2400" b="1" dirty="0" smtClean="0">
                <a:solidFill>
                  <a:schemeClr val="bg1"/>
                </a:solidFill>
                <a:effectLst>
                  <a:outerShdw blurRad="38100" dist="38100" dir="2700000" algn="tl">
                    <a:srgbClr val="000000">
                      <a:alpha val="43137"/>
                    </a:srgbClr>
                  </a:outerShdw>
                </a:effectLst>
              </a:rPr>
              <a:t>OR</a:t>
            </a:r>
            <a:r>
              <a:rPr lang="zh-TW" altLang="en-US" sz="2400" b="1" dirty="0" smtClean="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gate, NOR</a:t>
            </a:r>
            <a:r>
              <a:rPr lang="zh-TW" altLang="en-US" sz="2400" b="1" dirty="0" smtClean="0">
                <a:solidFill>
                  <a:schemeClr val="bg1"/>
                </a:solidFill>
                <a:effectLst>
                  <a:outerShdw blurRad="38100" dist="38100" dir="2700000" algn="tl">
                    <a:srgbClr val="000000">
                      <a:alpha val="43137"/>
                    </a:srgbClr>
                  </a:outerShdw>
                </a:effectLst>
              </a:rPr>
              <a:t>及</a:t>
            </a:r>
            <a:r>
              <a:rPr lang="en-US" altLang="zh-TW" sz="2400" b="1" dirty="0" smtClean="0">
                <a:solidFill>
                  <a:schemeClr val="bg1"/>
                </a:solidFill>
                <a:effectLst>
                  <a:outerShdw blurRad="38100" dist="38100" dir="2700000" algn="tl">
                    <a:srgbClr val="000000">
                      <a:alpha val="43137"/>
                    </a:srgbClr>
                  </a:outerShdw>
                </a:effectLst>
              </a:rPr>
              <a:t>NAND</a:t>
            </a:r>
            <a:r>
              <a:rPr lang="zh-TW" altLang="en-US" sz="2400" b="1" dirty="0" smtClean="0">
                <a:solidFill>
                  <a:schemeClr val="bg1"/>
                </a:solidFill>
                <a:effectLst>
                  <a:outerShdw blurRad="38100" dist="38100" dir="2700000" algn="tl">
                    <a:srgbClr val="000000">
                      <a:alpha val="43137"/>
                    </a:srgbClr>
                  </a:outerShdw>
                </a:effectLst>
              </a:rPr>
              <a:t> </a:t>
            </a:r>
            <a:r>
              <a:rPr lang="zh-TW" altLang="en-US" sz="2400" b="1" dirty="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gate</a:t>
            </a:r>
            <a:r>
              <a:rPr lang="zh-TW" altLang="en-US" sz="2400" b="1" dirty="0" smtClean="0">
                <a:solidFill>
                  <a:schemeClr val="bg1"/>
                </a:solidFill>
                <a:effectLst>
                  <a:outerShdw blurRad="38100" dist="38100" dir="2700000" algn="tl">
                    <a:srgbClr val="000000">
                      <a:alpha val="43137"/>
                    </a:srgbClr>
                  </a:outerShdw>
                </a:effectLst>
              </a:rPr>
              <a:t>的實作</a:t>
            </a:r>
            <a:endParaRPr lang="en-US" altLang="zh-TW"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6040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6271" y="1161153"/>
            <a:ext cx="2287545" cy="535459"/>
          </a:xfrm>
        </p:spPr>
        <p:txBody>
          <a:bodyPr>
            <a:normAutofit/>
          </a:bodyPr>
          <a:lstStyle/>
          <a:p>
            <a:r>
              <a:rPr lang="zh-TW" altLang="en-US" sz="2400" b="1" dirty="0" smtClean="0">
                <a:effectLst>
                  <a:outerShdw blurRad="38100" dist="38100" dir="2700000" algn="tl">
                    <a:srgbClr val="000000">
                      <a:alpha val="43137"/>
                    </a:srgbClr>
                  </a:outerShdw>
                </a:effectLst>
              </a:rPr>
              <a:t>真值表</a:t>
            </a:r>
            <a:r>
              <a:rPr lang="en-US" altLang="zh-TW" sz="2400" b="1" dirty="0" smtClean="0">
                <a:effectLst>
                  <a:outerShdw blurRad="38100" dist="38100" dir="2700000" algn="tl">
                    <a:srgbClr val="000000">
                      <a:alpha val="43137"/>
                    </a:srgbClr>
                  </a:outerShdw>
                </a:effectLst>
              </a:rPr>
              <a:t>[</a:t>
            </a:r>
            <a:r>
              <a:rPr lang="zh-TW" altLang="en-US" sz="2400" b="1" dirty="0" smtClean="0">
                <a:effectLst>
                  <a:outerShdw blurRad="38100" dist="38100" dir="2700000" algn="tl">
                    <a:srgbClr val="000000">
                      <a:alpha val="43137"/>
                    </a:srgbClr>
                  </a:outerShdw>
                </a:effectLst>
              </a:rPr>
              <a:t>邏輯閘</a:t>
            </a:r>
            <a:r>
              <a:rPr lang="en-US" altLang="zh-TW" sz="2400" b="1" dirty="0" smtClean="0">
                <a:effectLst>
                  <a:outerShdw blurRad="38100" dist="38100" dir="2700000" algn="tl">
                    <a:srgbClr val="000000">
                      <a:alpha val="43137"/>
                    </a:srgbClr>
                  </a:outerShdw>
                </a:effectLst>
              </a:rPr>
              <a:t>]</a:t>
            </a:r>
            <a:endParaRPr lang="zh-TW" altLang="en-US" sz="24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r="31528"/>
          <a:stretch/>
        </p:blipFill>
        <p:spPr>
          <a:xfrm>
            <a:off x="1156385" y="1696612"/>
            <a:ext cx="6236656" cy="4786566"/>
          </a:xfrm>
          <a:prstGeom prst="rect">
            <a:avLst/>
          </a:prstGeom>
        </p:spPr>
      </p:pic>
      <p:sp>
        <p:nvSpPr>
          <p:cNvPr id="3" name="矩形 2"/>
          <p:cNvSpPr/>
          <p:nvPr/>
        </p:nvSpPr>
        <p:spPr>
          <a:xfrm>
            <a:off x="132945" y="385703"/>
            <a:ext cx="8814849"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作業</a:t>
            </a:r>
            <a:r>
              <a:rPr lang="en-US" altLang="zh-TW" sz="3600" b="1" dirty="0">
                <a:effectLst>
                  <a:outerShdw blurRad="38100" dist="38100" dir="2700000" algn="tl">
                    <a:srgbClr val="000000">
                      <a:alpha val="43137"/>
                    </a:srgbClr>
                  </a:outerShdw>
                </a:effectLst>
              </a:rPr>
              <a:t>:</a:t>
            </a:r>
            <a:r>
              <a:rPr lang="zh-TW" altLang="en-US" sz="3600" b="1" dirty="0">
                <a:effectLst>
                  <a:outerShdw blurRad="38100" dist="38100" dir="2700000" algn="tl">
                    <a:srgbClr val="000000">
                      <a:alpha val="43137"/>
                    </a:srgbClr>
                  </a:outerShdw>
                </a:effectLst>
              </a:rPr>
              <a:t>完成</a:t>
            </a:r>
            <a:r>
              <a:rPr lang="en-US" altLang="zh-TW" sz="3600" b="1" dirty="0">
                <a:effectLst>
                  <a:outerShdw blurRad="38100" dist="38100" dir="2700000" algn="tl">
                    <a:srgbClr val="000000">
                      <a:alpha val="43137"/>
                    </a:srgbClr>
                  </a:outerShdw>
                </a:effectLst>
              </a:rPr>
              <a:t>OR</a:t>
            </a:r>
            <a:r>
              <a:rPr lang="zh-TW" altLang="en-US" sz="3600" b="1" dirty="0">
                <a:effectLst>
                  <a:outerShdw blurRad="38100" dist="38100" dir="2700000" algn="tl">
                    <a:srgbClr val="000000">
                      <a:alpha val="43137"/>
                    </a:srgbClr>
                  </a:outerShdw>
                </a:effectLst>
              </a:rPr>
              <a:t> </a:t>
            </a:r>
            <a:r>
              <a:rPr lang="en-US" altLang="zh-TW" sz="3600" b="1" dirty="0">
                <a:effectLst>
                  <a:outerShdw blurRad="38100" dist="38100" dir="2700000" algn="tl">
                    <a:srgbClr val="000000">
                      <a:alpha val="43137"/>
                    </a:srgbClr>
                  </a:outerShdw>
                </a:effectLst>
              </a:rPr>
              <a:t>gate, NOR</a:t>
            </a:r>
            <a:r>
              <a:rPr lang="zh-TW" altLang="en-US" sz="3600" b="1" dirty="0">
                <a:effectLst>
                  <a:outerShdw blurRad="38100" dist="38100" dir="2700000" algn="tl">
                    <a:srgbClr val="000000">
                      <a:alpha val="43137"/>
                    </a:srgbClr>
                  </a:outerShdw>
                </a:effectLst>
              </a:rPr>
              <a:t>及</a:t>
            </a:r>
            <a:r>
              <a:rPr lang="en-US" altLang="zh-TW" sz="3600" b="1" dirty="0">
                <a:effectLst>
                  <a:outerShdw blurRad="38100" dist="38100" dir="2700000" algn="tl">
                    <a:srgbClr val="000000">
                      <a:alpha val="43137"/>
                    </a:srgbClr>
                  </a:outerShdw>
                </a:effectLst>
              </a:rPr>
              <a:t>NAND</a:t>
            </a:r>
            <a:r>
              <a:rPr lang="zh-TW" altLang="en-US" sz="3600" b="1" dirty="0">
                <a:effectLst>
                  <a:outerShdw blurRad="38100" dist="38100" dir="2700000" algn="tl">
                    <a:srgbClr val="000000">
                      <a:alpha val="43137"/>
                    </a:srgbClr>
                  </a:outerShdw>
                </a:effectLst>
              </a:rPr>
              <a:t>  </a:t>
            </a:r>
            <a:r>
              <a:rPr lang="en-US" altLang="zh-TW" sz="3600" b="1" dirty="0">
                <a:effectLst>
                  <a:outerShdw blurRad="38100" dist="38100" dir="2700000" algn="tl">
                    <a:srgbClr val="000000">
                      <a:alpha val="43137"/>
                    </a:srgbClr>
                  </a:outerShdw>
                </a:effectLst>
              </a:rPr>
              <a:t>gate</a:t>
            </a:r>
            <a:r>
              <a:rPr lang="zh-TW" altLang="en-US" sz="3600" b="1" dirty="0">
                <a:effectLst>
                  <a:outerShdw blurRad="38100" dist="38100" dir="2700000" algn="tl">
                    <a:srgbClr val="000000">
                      <a:alpha val="43137"/>
                    </a:srgbClr>
                  </a:outerShdw>
                </a:effectLst>
              </a:rPr>
              <a:t>的實作</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674827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7221</Words>
  <Application>Microsoft Office PowerPoint</Application>
  <PresentationFormat>如螢幕大小 (4:3)</PresentationFormat>
  <Paragraphs>1121</Paragraphs>
  <Slides>130</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130</vt:i4>
      </vt:variant>
    </vt:vector>
  </HeadingPairs>
  <TitlesOfParts>
    <vt:vector size="139" baseType="lpstr">
      <vt:lpstr>Helvetica Neue</vt:lpstr>
      <vt:lpstr>Menlo</vt:lpstr>
      <vt:lpstr>宋体</vt:lpstr>
      <vt:lpstr>新細明體</vt:lpstr>
      <vt:lpstr>標楷體</vt:lpstr>
      <vt:lpstr>Arial</vt:lpstr>
      <vt:lpstr>Calibri</vt:lpstr>
      <vt:lpstr>Wingdings</vt:lpstr>
      <vt:lpstr>Office 佈景主題</vt:lpstr>
      <vt:lpstr>Python程式設計</vt:lpstr>
      <vt:lpstr>PowerPoint 簡報</vt:lpstr>
      <vt:lpstr>Ｐython與資訊安全</vt:lpstr>
      <vt:lpstr>PowerPoint 簡報</vt:lpstr>
      <vt:lpstr>PowerPoint 簡報</vt:lpstr>
      <vt:lpstr>PowerPoint 簡報</vt:lpstr>
      <vt:lpstr>PowerPoint 簡報</vt:lpstr>
      <vt:lpstr>PowerPoint 簡報</vt:lpstr>
      <vt:lpstr>確認套件版本</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算術運算子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python standard library</vt:lpstr>
      <vt:lpstr>PowerPoint 簡報</vt:lpstr>
      <vt:lpstr>PowerPoint 簡報</vt:lpstr>
      <vt:lpstr>Base 64模組</vt:lpstr>
      <vt:lpstr>PowerPoint 簡報</vt:lpstr>
      <vt:lpstr>PowerPoint 簡報</vt:lpstr>
      <vt:lpstr>PowerPoint 簡報</vt:lpstr>
      <vt:lpstr>PowerPoint 簡報</vt:lpstr>
      <vt:lpstr>各種大量資料的分析問題</vt:lpstr>
      <vt:lpstr>從工人(專家)智慧到人工(機器)智慧</vt:lpstr>
      <vt:lpstr>學習套件</vt:lpstr>
      <vt:lpstr>確認套件版本</vt:lpstr>
      <vt:lpstr>PowerPoint 簡報</vt:lpstr>
      <vt:lpstr>PowerPoint 簡報</vt:lpstr>
      <vt:lpstr>PowerPoint 簡報</vt:lpstr>
      <vt:lpstr>真值表[邏輯閘]</vt:lpstr>
      <vt:lpstr>問題</vt:lpstr>
      <vt:lpstr>神經網路</vt:lpstr>
      <vt:lpstr>PowerPoint 簡報</vt:lpstr>
      <vt:lpstr>模型化類神經網路</vt:lpstr>
      <vt:lpstr>激活函數:Activation function Step Function</vt:lpstr>
      <vt:lpstr>激活函數:Activation function Sigmoid function</vt:lpstr>
      <vt:lpstr>各種激活函數:Activation function</vt:lpstr>
      <vt:lpstr>感知器Perceptron</vt:lpstr>
      <vt:lpstr>真值表[邏輯閘]</vt:lpstr>
      <vt:lpstr>PowerPoint 簡報</vt:lpstr>
      <vt:lpstr>PowerPoint 簡報</vt:lpstr>
      <vt:lpstr>真值表[邏輯閘]</vt:lpstr>
      <vt:lpstr>PowerPoint 簡報</vt:lpstr>
      <vt:lpstr>PowerPoint 簡報</vt:lpstr>
      <vt:lpstr>PowerPoint 簡報</vt:lpstr>
      <vt:lpstr>PowerPoint 簡報</vt:lpstr>
      <vt:lpstr>真值表[邏輯閘]</vt:lpstr>
      <vt:lpstr>PowerPoint 簡報</vt:lpstr>
      <vt:lpstr>PowerPoint 簡報</vt:lpstr>
      <vt:lpstr>PowerPoint 簡報</vt:lpstr>
      <vt:lpstr>PowerPoint 簡報</vt:lpstr>
      <vt:lpstr>PowerPoint 簡報</vt:lpstr>
      <vt:lpstr>PowerPoint 簡報</vt:lpstr>
      <vt:lpstr>第三方套件：Requests</vt:lpstr>
      <vt:lpstr>測試Http的八種方法</vt:lpstr>
      <vt:lpstr>PowerPoint 簡報</vt:lpstr>
      <vt:lpstr>http://httpbin.org/get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BREAKALLCTF{Letmeseesee}</cp:lastModifiedBy>
  <cp:revision>40</cp:revision>
  <dcterms:created xsi:type="dcterms:W3CDTF">2016-07-19T04:19:12Z</dcterms:created>
  <dcterms:modified xsi:type="dcterms:W3CDTF">2019-04-24T22:24:02Z</dcterms:modified>
</cp:coreProperties>
</file>